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46"/>
  </p:notesMasterIdLst>
  <p:handoutMasterIdLst>
    <p:handoutMasterId r:id="rId47"/>
  </p:handoutMasterIdLst>
  <p:sldIdLst>
    <p:sldId id="257" r:id="rId3"/>
    <p:sldId id="258" r:id="rId4"/>
    <p:sldId id="256" r:id="rId5"/>
    <p:sldId id="357" r:id="rId6"/>
    <p:sldId id="359" r:id="rId7"/>
    <p:sldId id="308" r:id="rId8"/>
    <p:sldId id="361" r:id="rId9"/>
    <p:sldId id="362" r:id="rId10"/>
    <p:sldId id="309" r:id="rId11"/>
    <p:sldId id="363" r:id="rId12"/>
    <p:sldId id="310" r:id="rId13"/>
    <p:sldId id="364" r:id="rId14"/>
    <p:sldId id="311" r:id="rId15"/>
    <p:sldId id="366" r:id="rId16"/>
    <p:sldId id="367" r:id="rId17"/>
    <p:sldId id="365" r:id="rId18"/>
    <p:sldId id="312" r:id="rId19"/>
    <p:sldId id="334" r:id="rId20"/>
    <p:sldId id="336" r:id="rId21"/>
    <p:sldId id="337" r:id="rId22"/>
    <p:sldId id="394" r:id="rId23"/>
    <p:sldId id="397" r:id="rId24"/>
    <p:sldId id="398" r:id="rId25"/>
    <p:sldId id="400" r:id="rId26"/>
    <p:sldId id="314" r:id="rId27"/>
    <p:sldId id="322" r:id="rId28"/>
    <p:sldId id="316" r:id="rId29"/>
    <p:sldId id="317" r:id="rId30"/>
    <p:sldId id="420" r:id="rId31"/>
    <p:sldId id="323" r:id="rId32"/>
    <p:sldId id="321" r:id="rId33"/>
    <p:sldId id="315" r:id="rId34"/>
    <p:sldId id="327" r:id="rId35"/>
    <p:sldId id="318" r:id="rId36"/>
    <p:sldId id="319" r:id="rId37"/>
    <p:sldId id="514" r:id="rId38"/>
    <p:sldId id="513" r:id="rId39"/>
    <p:sldId id="329" r:id="rId40"/>
    <p:sldId id="320" r:id="rId41"/>
    <p:sldId id="333" r:id="rId42"/>
    <p:sldId id="331" r:id="rId43"/>
    <p:sldId id="330" r:id="rId44"/>
    <p:sldId id="304" r:id="rId45"/>
  </p:sldIdLst>
  <p:sldSz cx="12192000" cy="6858000"/>
  <p:notesSz cx="6858000" cy="9144000"/>
  <p:defaultTextStyle>
    <a:defPPr>
      <a:defRPr lang="ko-KR"/>
    </a:defPPr>
    <a:lvl1pPr marL="0" lvl="0"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1pPr>
    <a:lvl2pPr marL="457200" lvl="1"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2pPr>
    <a:lvl3pPr marL="914400" lvl="2"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3pPr>
    <a:lvl4pPr marL="1371600" lvl="3"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4pPr>
    <a:lvl5pPr marL="1828800" lvl="4"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5pPr>
    <a:lvl6pPr marL="2286000" lvl="5"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6pPr>
    <a:lvl7pPr marL="2743200" lvl="6"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7pPr>
    <a:lvl8pPr marL="3200400" lvl="7"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8pPr>
    <a:lvl9pPr marL="3657600" lvl="8"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2159">
          <p15:clr>
            <a:srgbClr val="A4A3A4"/>
          </p15:clr>
        </p15:guide>
        <p15:guide id="2" pos="37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0" d="100"/>
          <a:sy n="60" d="100"/>
        </p:scale>
        <p:origin x="1522" y="437"/>
      </p:cViewPr>
      <p:guideLst>
        <p:guide orient="horz" pos="2159"/>
        <p:guide pos="3794"/>
      </p:guideLst>
    </p:cSldViewPr>
  </p:slideViewPr>
  <p:notesTextViewPr>
    <p:cViewPr>
      <p:scale>
        <a:sx n="100" d="100"/>
        <a:sy n="100" d="100"/>
      </p:scale>
      <p:origin x="0" y="0"/>
    </p:cViewPr>
  </p:notesTextViewPr>
  <p:sorterViewPr showFormatting="0">
    <p:cViewPr>
      <p:scale>
        <a:sx n="200" d="100"/>
        <a:sy n="200" d="100"/>
      </p:scale>
      <p:origin x="0" y="-2395"/>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DCC672ED-52F7-411D-A2D5-5F3D29E3ED4B}"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a:buNone/>
            </a:pPr>
            <a:fld id="{9A0DB2DC-4C9A-4742-B13C-FB6460FD3503}" type="slidenum">
              <a:rPr lang="ko-KR" altLang="en-US" sz="1200" dirty="0"/>
              <a:t>‹#›</a:t>
            </a:fld>
            <a:endParaRPr lang="ko-KR"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AB6C6147-3E15-4361-AACB-63746785699D}"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마스터 텍스트 스타일을 편집합니다</a:t>
            </a:r>
          </a:p>
          <a:p>
            <a:pPr marL="457200" marR="0" lvl="1"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둘째 수준</a:t>
            </a:r>
          </a:p>
          <a:p>
            <a:pPr marL="914400" marR="0" lvl="2"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셋째 수준</a:t>
            </a:r>
          </a:p>
          <a:p>
            <a:pPr marL="1371600" marR="0" lvl="3"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넷째 수준</a:t>
            </a:r>
          </a:p>
          <a:p>
            <a:pPr marL="1828800" marR="0" lvl="4"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a:ln>
                  <a:noFill/>
                </a:ln>
                <a:solidFill>
                  <a:schemeClr val="tx1"/>
                </a:solidFill>
                <a:effectLst/>
                <a:uLnTx/>
                <a:uFillTx/>
                <a:latin typeface="+mn-lt"/>
                <a:ea typeface="+mn-ea"/>
                <a:cs typeface="+mn-cs"/>
              </a:rPr>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a:buNone/>
            </a:pPr>
            <a:fld id="{9A0DB2DC-4C9A-4742-B13C-FB6460FD3503}" type="slidenum">
              <a:rPr lang="ko-KR" altLang="en-US" sz="1200" dirty="0"/>
              <a:t>‹#›</a:t>
            </a:fld>
            <a:endParaRPr lang="ko-KR" altLang="en-US" sz="1200"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4</a:t>
            </a:fld>
            <a:endParaRPr lang="ko-KR"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15</a:t>
            </a:fld>
            <a:endParaRPr lang="ko-KR"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16</a:t>
            </a:fld>
            <a:endParaRPr lang="ko-KR"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19</a:t>
            </a:fld>
            <a:endParaRPr lang="ko-KR"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20</a:t>
            </a:fld>
            <a:endParaRPr lang="ko-KR"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21</a:t>
            </a:fld>
            <a:endParaRPr lang="ko-KR"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22</a:t>
            </a:fld>
            <a:endParaRPr lang="ko-KR"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23</a:t>
            </a:fld>
            <a:endParaRPr lang="ko-KR"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6</a:t>
            </a:fld>
            <a:endParaRPr lang="ko-KR"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7</a:t>
            </a:fld>
            <a:endParaRPr lang="ko-KR"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9</a:t>
            </a:fld>
            <a:endParaRPr lang="ko-KR"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10</a:t>
            </a:fld>
            <a:endParaRPr lang="ko-KR"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11</a:t>
            </a:fld>
            <a:endParaRPr lang="ko-KR"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12</a:t>
            </a:fld>
            <a:endParaRPr lang="ko-KR"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13</a:t>
            </a:fld>
            <a:endParaRPr lang="ko-KR"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lstStyle/>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buNone/>
            </a:pPr>
            <a:fld id="{9A0DB2DC-4C9A-4742-B13C-FB6460FD3503}" type="slidenum">
              <a:rPr lang="ko-KR" altLang="en-US" sz="1200" dirty="0"/>
              <a:t>14</a:t>
            </a:fld>
            <a:endParaRPr lang="ko-KR"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3074" name="Picture 2" descr="D:\아초_C\ah\템플릿작업\템플릿_27\01.jpg"/>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a:buNone/>
            </a:pPr>
            <a:fld id="{9A0DB2DC-4C9A-4742-B13C-FB6460FD3503}" type="slidenum">
              <a:rPr lang="ko-KR" altLang="en-US" dirty="0">
                <a:latin typeface="Malgun Gothic" panose="020B0503020000020004" charset="-127"/>
                <a:ea typeface="Malgun Gothic" panose="020B0503020000020004" charset="-127"/>
              </a:rPr>
              <a:t>‹#›</a:t>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a:buNone/>
            </a:pPr>
            <a:fld id="{9A0DB2DC-4C9A-4742-B13C-FB6460FD3503}" type="slidenum">
              <a:rPr lang="ko-KR" altLang="en-US" dirty="0">
                <a:latin typeface="Malgun Gothic" panose="020B0503020000020004" charset="-127"/>
                <a:ea typeface="Malgun Gothic" panose="020B0503020000020004" charset="-127"/>
              </a:rPr>
              <a:t>‹#›</a:t>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5122" name="Picture 2" descr="D:\아초_C\ah\템플릿작업\템플릿_27\png\13.png"/>
          <p:cNvPicPr>
            <a:picLocks noChangeAspect="1"/>
          </p:cNvPicPr>
          <p:nvPr userDrawn="1"/>
        </p:nvPicPr>
        <p:blipFill>
          <a:blip r:embed="rId2"/>
          <a:srcRect l="7675" t="2452" r="11684" b="3387"/>
          <a:stretch>
            <a:fillRect/>
          </a:stretch>
        </p:blipFill>
        <p:spPr>
          <a:xfrm>
            <a:off x="143933" y="6134100"/>
            <a:ext cx="1534584" cy="642938"/>
          </a:xfrm>
          <a:prstGeom prst="rect">
            <a:avLst/>
          </a:prstGeom>
          <a:noFill/>
          <a:ln w="9525">
            <a:noFill/>
          </a:ln>
        </p:spPr>
      </p:pic>
      <p:pic>
        <p:nvPicPr>
          <p:cNvPr id="5123" name="Picture 3" descr="D:\아초_C\ah\템플릿작업\템플릿_27\png\14.png"/>
          <p:cNvPicPr>
            <a:picLocks noChangeAspect="1"/>
          </p:cNvPicPr>
          <p:nvPr userDrawn="1"/>
        </p:nvPicPr>
        <p:blipFill>
          <a:blip r:embed="rId3"/>
          <a:srcRect t="3104" r="16449" b="15086"/>
          <a:stretch>
            <a:fillRect/>
          </a:stretch>
        </p:blipFill>
        <p:spPr>
          <a:xfrm>
            <a:off x="11040533" y="0"/>
            <a:ext cx="1151467" cy="890588"/>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a:buNone/>
            </a:pPr>
            <a:fld id="{9A0DB2DC-4C9A-4742-B13C-FB6460FD3503}" type="slidenum">
              <a:rPr lang="ko-KR" altLang="en-US" dirty="0">
                <a:latin typeface="Malgun Gothic" panose="020B0503020000020004" charset="-127"/>
                <a:ea typeface="Malgun Gothic" panose="020B0503020000020004" charset="-127"/>
              </a:rPr>
              <a:t>‹#›</a:t>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a:buNone/>
            </a:pPr>
            <a:fld id="{9A0DB2DC-4C9A-4742-B13C-FB6460FD3503}" type="slidenum">
              <a:rPr lang="ko-KR" altLang="en-US" dirty="0">
                <a:latin typeface="Malgun Gothic" panose="020B0503020000020004" charset="-127"/>
                <a:ea typeface="Malgun Gothic" panose="020B0503020000020004" charset="-127"/>
              </a:rPr>
              <a:t>‹#›</a:t>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a:xfrm>
            <a:off x="609600" y="274638"/>
            <a:ext cx="10972800" cy="1143000"/>
          </a:xfrm>
          <a:prstGeom prst="rect">
            <a:avLst/>
          </a:prstGeom>
          <a:noFill/>
          <a:ln w="9525">
            <a:noFill/>
          </a:ln>
        </p:spPr>
        <p:txBody>
          <a:bodyPr anchor="ctr"/>
          <a:lstStyle/>
          <a:p>
            <a:pPr lvl="0"/>
            <a:r>
              <a:rPr lang="ko-KR" altLang="en-US" dirty="0"/>
              <a:t>마스터 제목 스타일 편집</a:t>
            </a:r>
          </a:p>
        </p:txBody>
      </p:sp>
      <p:sp>
        <p:nvSpPr>
          <p:cNvPr id="1027" name="텍스트 개체 틀 2"/>
          <p:cNvSpPr>
            <a:spLocks noGrp="1"/>
          </p:cNvSpPr>
          <p:nvPr>
            <p:ph type="body" idx="1"/>
          </p:nvPr>
        </p:nvSpPr>
        <p:spPr>
          <a:xfrm>
            <a:off x="609600" y="1600200"/>
            <a:ext cx="10972800" cy="4525963"/>
          </a:xfrm>
          <a:prstGeom prst="rect">
            <a:avLst/>
          </a:prstGeom>
          <a:noFill/>
          <a:ln w="9525">
            <a:noFill/>
          </a:ln>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2021-06-01</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바닥글 개체 틀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슬라이드 번호 개체 틀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rgbClr val="898989"/>
                </a:solidFill>
              </a:defRPr>
            </a:lvl1pPr>
          </a:lstStyle>
          <a:p>
            <a:pPr lvl="0">
              <a:buNone/>
            </a:pPr>
            <a:fld id="{9A0DB2DC-4C9A-4742-B13C-FB6460FD3503}" type="slidenum">
              <a:rPr lang="ko-KR" altLang="en-US" dirty="0">
                <a:latin typeface="Malgun Gothic" panose="020B0503020000020004" charset="-127"/>
                <a:ea typeface="Malgun Gothic" panose="020B0503020000020004" charset="-127"/>
              </a:rPr>
              <a:t>‹#›</a:t>
            </a:fld>
            <a:endParaRPr lang="ko-KR" altLang="en-US" dirty="0">
              <a:latin typeface="Malgun Gothic" panose="020B0503020000020004" charset="-127"/>
              <a:ea typeface="Malgun Gothic" panose="020B0503020000020004" charset="-127"/>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blipFill>
        <a:effectLst/>
      </p:bgPr>
    </p:bg>
    <p:spTree>
      <p:nvGrpSpPr>
        <p:cNvPr id="1" name=""/>
        <p:cNvGrpSpPr/>
        <p:nvPr/>
      </p:nvGrpSpPr>
      <p:grpSpPr>
        <a:xfrm>
          <a:off x="0" y="0"/>
          <a:ext cx="0" cy="0"/>
          <a:chOff x="0" y="0"/>
          <a:chExt cx="0" cy="0"/>
        </a:xfrm>
      </p:grpSpPr>
      <p:sp>
        <p:nvSpPr>
          <p:cNvPr id="6" name="직사각형 5"/>
          <p:cNvSpPr/>
          <p:nvPr/>
        </p:nvSpPr>
        <p:spPr>
          <a:xfrm>
            <a:off x="0" y="260350"/>
            <a:ext cx="2995083" cy="647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TextBox 6"/>
          <p:cNvSpPr txBox="1"/>
          <p:nvPr/>
        </p:nvSpPr>
        <p:spPr>
          <a:xfrm>
            <a:off x="131233" y="309563"/>
            <a:ext cx="2863850" cy="5835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3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PNG FILE</a:t>
            </a:r>
            <a:endParaRPr kumimoji="0" lang="ko-KR" altLang="en-US" sz="3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D:\아초_C\ah\템플릿작업\템플릿_27\png\06.png"/>
          <p:cNvPicPr>
            <a:picLocks noChangeAspect="1"/>
          </p:cNvPicPr>
          <p:nvPr/>
        </p:nvPicPr>
        <p:blipFill>
          <a:blip r:embed="rId2"/>
          <a:stretch>
            <a:fillRect/>
          </a:stretch>
        </p:blipFill>
        <p:spPr>
          <a:xfrm>
            <a:off x="2176463" y="1074738"/>
            <a:ext cx="1287462" cy="1246187"/>
          </a:xfrm>
          <a:prstGeom prst="rect">
            <a:avLst/>
          </a:prstGeom>
          <a:noFill/>
          <a:ln w="9525">
            <a:noFill/>
          </a:ln>
        </p:spPr>
      </p:pic>
      <p:pic>
        <p:nvPicPr>
          <p:cNvPr id="7171" name="Picture 5" descr="D:\아초_C\ah\템플릿작업\템플릿_27\png\07.png"/>
          <p:cNvPicPr>
            <a:picLocks noChangeAspect="1"/>
          </p:cNvPicPr>
          <p:nvPr/>
        </p:nvPicPr>
        <p:blipFill>
          <a:blip r:embed="rId3"/>
          <a:stretch>
            <a:fillRect/>
          </a:stretch>
        </p:blipFill>
        <p:spPr>
          <a:xfrm>
            <a:off x="3519488" y="1030288"/>
            <a:ext cx="841375" cy="1138237"/>
          </a:xfrm>
          <a:prstGeom prst="rect">
            <a:avLst/>
          </a:prstGeom>
          <a:noFill/>
          <a:ln w="9525">
            <a:noFill/>
          </a:ln>
        </p:spPr>
      </p:pic>
      <p:pic>
        <p:nvPicPr>
          <p:cNvPr id="7172" name="Picture 3" descr="D:\아초_C\ah\템플릿작업\템플릿_27\png\05.png"/>
          <p:cNvPicPr>
            <a:picLocks noChangeAspect="1"/>
          </p:cNvPicPr>
          <p:nvPr/>
        </p:nvPicPr>
        <p:blipFill>
          <a:blip r:embed="rId4"/>
          <a:stretch>
            <a:fillRect/>
          </a:stretch>
        </p:blipFill>
        <p:spPr>
          <a:xfrm>
            <a:off x="1235075" y="225425"/>
            <a:ext cx="4575175" cy="1571625"/>
          </a:xfrm>
          <a:prstGeom prst="rect">
            <a:avLst/>
          </a:prstGeom>
          <a:noFill/>
          <a:ln w="9525">
            <a:noFill/>
          </a:ln>
        </p:spPr>
      </p:pic>
      <p:pic>
        <p:nvPicPr>
          <p:cNvPr id="7173" name="Picture 2" descr="D:\아초_C\ah\템플릿작업\템플릿_27\png\01.png"/>
          <p:cNvPicPr>
            <a:picLocks noChangeAspect="1"/>
          </p:cNvPicPr>
          <p:nvPr/>
        </p:nvPicPr>
        <p:blipFill>
          <a:blip r:embed="rId5"/>
          <a:srcRect t="41223" b="22137"/>
          <a:stretch>
            <a:fillRect/>
          </a:stretch>
        </p:blipFill>
        <p:spPr>
          <a:xfrm>
            <a:off x="1524000" y="0"/>
            <a:ext cx="9144000" cy="657225"/>
          </a:xfrm>
          <a:prstGeom prst="rect">
            <a:avLst/>
          </a:prstGeom>
          <a:noFill/>
          <a:ln w="9525">
            <a:noFill/>
          </a:ln>
        </p:spPr>
      </p:pic>
      <p:pic>
        <p:nvPicPr>
          <p:cNvPr id="7174" name="Picture 4" descr="D:\아초_C\ah\템플릿작업\템플릿_27\png\10.png"/>
          <p:cNvPicPr>
            <a:picLocks noChangeAspect="1"/>
          </p:cNvPicPr>
          <p:nvPr/>
        </p:nvPicPr>
        <p:blipFill>
          <a:blip r:embed="rId6"/>
          <a:stretch>
            <a:fillRect/>
          </a:stretch>
        </p:blipFill>
        <p:spPr>
          <a:xfrm>
            <a:off x="5700713" y="5300663"/>
            <a:ext cx="1801812" cy="1449387"/>
          </a:xfrm>
          <a:prstGeom prst="rect">
            <a:avLst/>
          </a:prstGeom>
          <a:noFill/>
          <a:ln w="9525">
            <a:noFill/>
          </a:ln>
        </p:spPr>
      </p:pic>
      <p:pic>
        <p:nvPicPr>
          <p:cNvPr id="7175" name="Picture 3" descr="D:\아초_C\ah\템플릿작업\템플릿_27\png\08.png"/>
          <p:cNvPicPr>
            <a:picLocks noChangeAspect="1"/>
          </p:cNvPicPr>
          <p:nvPr/>
        </p:nvPicPr>
        <p:blipFill>
          <a:blip r:embed="rId7"/>
          <a:srcRect l="16907" t="8867" r="20488" b="12909"/>
          <a:stretch>
            <a:fillRect/>
          </a:stretch>
        </p:blipFill>
        <p:spPr>
          <a:xfrm>
            <a:off x="1379538" y="2530475"/>
            <a:ext cx="3887787" cy="3643313"/>
          </a:xfrm>
          <a:prstGeom prst="rect">
            <a:avLst/>
          </a:prstGeom>
          <a:noFill/>
          <a:ln w="9525">
            <a:noFill/>
          </a:ln>
        </p:spPr>
      </p:pic>
      <p:sp>
        <p:nvSpPr>
          <p:cNvPr id="9" name="직사각형 37"/>
          <p:cNvSpPr>
            <a:spLocks noChangeArrowheads="1"/>
          </p:cNvSpPr>
          <p:nvPr/>
        </p:nvSpPr>
        <p:spPr bwMode="auto">
          <a:xfrm>
            <a:off x="4361180" y="1412875"/>
            <a:ext cx="6256020" cy="583565"/>
          </a:xfrm>
          <a:prstGeom prst="rect">
            <a:avLst/>
          </a:prstGeom>
          <a:noFill/>
          <a:ln w="9525">
            <a:noFill/>
            <a:miter lim="800000"/>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200" b="1" i="0" u="none" strike="noStrike" kern="1200" cap="none" spc="-20" normalizeH="0" baseline="0" noProof="0" dirty="0">
                <a:ln>
                  <a:noFill/>
                </a:ln>
                <a:solidFill>
                  <a:schemeClr val="tx1"/>
                </a:solidFill>
                <a:effectLst/>
                <a:uLnTx/>
                <a:uFillTx/>
                <a:latin typeface="Arial" panose="020B0604020202020204" pitchFamily="34" charset="0"/>
                <a:ea typeface="Malgun Gothic" panose="020B0503020000020004" charset="-127"/>
                <a:cs typeface="Arial" panose="020B0604020202020204" pitchFamily="34" charset="0"/>
              </a:rPr>
              <a:t>Đồ thị - Cây tối đại ngắn nhất</a:t>
            </a:r>
          </a:p>
        </p:txBody>
      </p:sp>
      <p:sp>
        <p:nvSpPr>
          <p:cNvPr id="7178" name="TextBox 5"/>
          <p:cNvSpPr txBox="1"/>
          <p:nvPr/>
        </p:nvSpPr>
        <p:spPr>
          <a:xfrm>
            <a:off x="4247515" y="2168525"/>
            <a:ext cx="6312535" cy="430530"/>
          </a:xfrm>
          <a:prstGeom prst="rect">
            <a:avLst/>
          </a:prstGeom>
          <a:noFill/>
          <a:ln w="9525">
            <a:noFill/>
          </a:ln>
        </p:spPr>
        <p:txBody>
          <a:bodyPr wrap="square" lIns="0" tIns="0" rIns="0" bIns="0">
            <a:spAutoFit/>
          </a:bodyPr>
          <a:lstStyle/>
          <a:p>
            <a:pPr algn="ctr"/>
            <a:r>
              <a:rPr lang="en-US" altLang="ko-KR" sz="2800" b="1" dirty="0">
                <a:latin typeface="Arial" panose="020B0604020202020204" pitchFamily="34" charset="0"/>
                <a:ea typeface="Malgun Gothic" panose="020B0503020000020004" charset="-127"/>
                <a:cs typeface="Arial" panose="020B0604020202020204" pitchFamily="34" charset="0"/>
              </a:rPr>
              <a:t>Nhóm 6</a:t>
            </a:r>
            <a:endParaRPr lang="ko-KR" altLang="en-US" sz="2800" b="1" dirty="0">
              <a:latin typeface="Arial" panose="020B0604020202020204" pitchFamily="34" charset="0"/>
              <a:ea typeface="Arial" panose="020B0604020202020204" pitchFamily="34" charset="0"/>
              <a:cs typeface="Arial" panose="020B0604020202020204" pitchFamily="34" charset="0"/>
            </a:endParaRPr>
          </a:p>
        </p:txBody>
      </p:sp>
      <p:pic>
        <p:nvPicPr>
          <p:cNvPr id="7179" name="Picture 5" descr="D:\아초_C\ah\템플릿작업\템플릿_27\png\09.png"/>
          <p:cNvPicPr>
            <a:picLocks noChangeAspect="1"/>
          </p:cNvPicPr>
          <p:nvPr/>
        </p:nvPicPr>
        <p:blipFill>
          <a:blip r:embed="rId8"/>
          <a:stretch>
            <a:fillRect/>
          </a:stretch>
        </p:blipFill>
        <p:spPr>
          <a:xfrm>
            <a:off x="7356475" y="5373688"/>
            <a:ext cx="1509713" cy="1325562"/>
          </a:xfrm>
          <a:prstGeom prst="rect">
            <a:avLst/>
          </a:prstGeom>
          <a:noFill/>
          <a:ln w="9525">
            <a:noFill/>
          </a:ln>
        </p:spPr>
      </p:pic>
      <p:pic>
        <p:nvPicPr>
          <p:cNvPr id="7180" name="Picture 6" descr="D:\아초_C\ah\템플릿작업\템플릿_27\png\11.png"/>
          <p:cNvPicPr>
            <a:picLocks noChangeAspect="1"/>
          </p:cNvPicPr>
          <p:nvPr/>
        </p:nvPicPr>
        <p:blipFill>
          <a:blip r:embed="rId9"/>
          <a:stretch>
            <a:fillRect/>
          </a:stretch>
        </p:blipFill>
        <p:spPr>
          <a:xfrm>
            <a:off x="3395663" y="4905375"/>
            <a:ext cx="2252662" cy="1811338"/>
          </a:xfrm>
          <a:prstGeom prst="rect">
            <a:avLst/>
          </a:prstGeom>
          <a:noFill/>
          <a:ln w="9525">
            <a:noFill/>
          </a:ln>
        </p:spPr>
      </p:pic>
      <p:sp>
        <p:nvSpPr>
          <p:cNvPr id="2" name="Text Box 1"/>
          <p:cNvSpPr txBox="1"/>
          <p:nvPr/>
        </p:nvSpPr>
        <p:spPr>
          <a:xfrm>
            <a:off x="5867400" y="2924810"/>
            <a:ext cx="440506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Lê </a:t>
            </a:r>
            <a:r>
              <a:rPr lang="en-US" dirty="0" err="1">
                <a:latin typeface="Arial" panose="020B0604020202020204" pitchFamily="34" charset="0"/>
                <a:cs typeface="Arial" panose="020B0604020202020204" pitchFamily="34" charset="0"/>
              </a:rPr>
              <a:t>Khánh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Duy</a:t>
            </a:r>
            <a:r>
              <a:rPr lang="en-US" dirty="0">
                <a:latin typeface="Arial" panose="020B0604020202020204" pitchFamily="34" charset="0"/>
                <a:cs typeface="Arial" panose="020B0604020202020204" pitchFamily="34" charset="0"/>
              </a:rPr>
              <a:t> – 18520661</a:t>
            </a:r>
          </a:p>
          <a:p>
            <a:r>
              <a:rPr lang="en-US" dirty="0">
                <a:latin typeface="Arial" panose="020B0604020202020204" pitchFamily="34" charset="0"/>
                <a:cs typeface="Arial" panose="020B0604020202020204" pitchFamily="34" charset="0"/>
              </a:rPr>
              <a:t>Hoàng Văn Hùng – 18520794</a:t>
            </a:r>
          </a:p>
          <a:p>
            <a:r>
              <a:rPr lang="en-US" dirty="0" err="1">
                <a:latin typeface="Arial" panose="020B0604020202020204" pitchFamily="34" charset="0"/>
                <a:cs typeface="Arial" panose="020B0604020202020204" pitchFamily="34" charset="0"/>
              </a:rPr>
              <a:t>Tô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Huy</a:t>
            </a:r>
            <a:r>
              <a:rPr lang="en-US" dirty="0">
                <a:latin typeface="Arial" panose="020B0604020202020204" pitchFamily="34" charset="0"/>
                <a:cs typeface="Arial" panose="020B0604020202020204" pitchFamily="34" charset="0"/>
              </a:rPr>
              <a:t> - 18520855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5121915" cy="58477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Malgun Gothic" panose="020B0503020000020004" charset="-127"/>
                <a:cs typeface="Arial" panose="020B0604020202020204" pitchFamily="3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1. Ma trận kề</a:t>
            </a:r>
          </a:p>
        </p:txBody>
      </p:sp>
      <p:pic>
        <p:nvPicPr>
          <p:cNvPr id="13317" name="Picture 2" descr="D:\아초_C\ah\템플릿작업\템플릿_27\png\13.png"/>
          <p:cNvPicPr>
            <a:picLocks noChangeAspect="1"/>
          </p:cNvPicPr>
          <p:nvPr/>
        </p:nvPicPr>
        <p:blipFill>
          <a:blip r:embed="rId4"/>
          <a:srcRect l="7675" t="2452" r="11684" b="3387"/>
          <a:stretch>
            <a:fillRect/>
          </a:stretch>
        </p:blipFill>
        <p:spPr>
          <a:xfrm>
            <a:off x="623253" y="5228908"/>
            <a:ext cx="2374900" cy="1325562"/>
          </a:xfrm>
          <a:prstGeom prst="rect">
            <a:avLst/>
          </a:prstGeom>
          <a:noFill/>
          <a:ln w="9525">
            <a:noFill/>
          </a:ln>
        </p:spPr>
      </p:pic>
      <p:sp>
        <p:nvSpPr>
          <p:cNvPr id="3" name="Text Box 2"/>
          <p:cNvSpPr txBox="1"/>
          <p:nvPr/>
        </p:nvSpPr>
        <p:spPr>
          <a:xfrm>
            <a:off x="2531745" y="2240915"/>
            <a:ext cx="6790690" cy="2214880"/>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Ưu điểm:</a:t>
            </a:r>
          </a:p>
          <a:p>
            <a:r>
              <a:rPr lang="en-US">
                <a:latin typeface="Arial" panose="020B0604020202020204" pitchFamily="34" charset="0"/>
                <a:cs typeface="Arial" panose="020B0604020202020204" pitchFamily="34" charset="0"/>
              </a:rPr>
              <a:t>Ma trận kề mô tả rõ ràng đồ thị</a:t>
            </a:r>
          </a:p>
          <a:p>
            <a:r>
              <a:rPr lang="en-US">
                <a:latin typeface="Arial" panose="020B0604020202020204" pitchFamily="34" charset="0"/>
                <a:cs typeface="Arial" panose="020B0604020202020204" pitchFamily="34" charset="0"/>
              </a:rPr>
              <a:t>Dễ dàng cài đặt</a:t>
            </a:r>
          </a:p>
          <a:p>
            <a:r>
              <a:rPr lang="en-US">
                <a:latin typeface="Arial" panose="020B0604020202020204" pitchFamily="34" charset="0"/>
                <a:cs typeface="Arial" panose="020B0604020202020204" pitchFamily="34" charset="0"/>
              </a:rPr>
              <a:t>Dễ kiểm tra sự liền kề của 2 đỉnh bất kì</a:t>
            </a:r>
          </a:p>
          <a:p>
            <a:r>
              <a:rPr lang="en-US" sz="2400" b="1">
                <a:latin typeface="Arial" panose="020B0604020202020204" pitchFamily="34" charset="0"/>
                <a:cs typeface="Arial" panose="020B0604020202020204" pitchFamily="34" charset="0"/>
              </a:rPr>
              <a:t>Nhược điểm:</a:t>
            </a:r>
          </a:p>
          <a:p>
            <a:r>
              <a:rPr lang="en-US">
                <a:latin typeface="Arial" panose="020B0604020202020204" pitchFamily="34" charset="0"/>
                <a:cs typeface="Arial" panose="020B0604020202020204" pitchFamily="34" charset="0"/>
              </a:rPr>
              <a:t>Chi phí lưu trữ cố định là n*n</a:t>
            </a:r>
          </a:p>
          <a:p>
            <a:r>
              <a:rPr lang="en-US">
                <a:latin typeface="Arial" panose="020B0604020202020204" pitchFamily="34" charset="0"/>
                <a:cs typeface="Arial" panose="020B0604020202020204" pitchFamily="34" charset="0"/>
              </a:rPr>
              <a:t>Chi phí duyệt các cạnh kề của đỉnh i luôn là 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487170" y="889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70700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2. Danh sách cạnh</a:t>
            </a:r>
          </a:p>
        </p:txBody>
      </p:sp>
      <p:sp>
        <p:nvSpPr>
          <p:cNvPr id="3" name="Text Box 2"/>
          <p:cNvSpPr txBox="1"/>
          <p:nvPr/>
        </p:nvSpPr>
        <p:spPr>
          <a:xfrm>
            <a:off x="2351405" y="1736725"/>
            <a:ext cx="7363460" cy="1476375"/>
          </a:xfrm>
          <a:prstGeom prst="rect">
            <a:avLst/>
          </a:prstGeom>
          <a:noFill/>
        </p:spPr>
        <p:txBody>
          <a:bodyPr wrap="square" rtlCol="0">
            <a:spAutoFit/>
          </a:bodyPr>
          <a:lstStyle/>
          <a:p>
            <a:r>
              <a:rPr lang="en-US"/>
              <a:t>Trong trường hợp đồ thị có n đỉnh và m cạnh, ta có thể biểu diễn  đồ thị dưới dạng danh sách cạnh, trong cách biểu diễn này, người  ta liệt kê tất cả các cạnh của đồ thị trong một danh sách, mỗi phần tử là một cặp (u,v) tương ứng với một cạnh của đồ thị và được lưu dưới dạng mảng hoặc danh sách liên kết</a:t>
            </a:r>
          </a:p>
        </p:txBody>
      </p:sp>
      <p:pic>
        <p:nvPicPr>
          <p:cNvPr id="7" name="Picture 6" descr="31"/>
          <p:cNvPicPr>
            <a:picLocks noChangeAspect="1"/>
          </p:cNvPicPr>
          <p:nvPr/>
        </p:nvPicPr>
        <p:blipFill>
          <a:blip r:embed="rId4"/>
          <a:stretch>
            <a:fillRect/>
          </a:stretch>
        </p:blipFill>
        <p:spPr>
          <a:xfrm>
            <a:off x="2207260" y="4112895"/>
            <a:ext cx="2457450" cy="1475105"/>
          </a:xfrm>
          <a:prstGeom prst="rect">
            <a:avLst/>
          </a:prstGeom>
        </p:spPr>
      </p:pic>
      <p:pic>
        <p:nvPicPr>
          <p:cNvPr id="8" name="Picture 7" descr="32"/>
          <p:cNvPicPr>
            <a:picLocks noChangeAspect="1"/>
          </p:cNvPicPr>
          <p:nvPr/>
        </p:nvPicPr>
        <p:blipFill>
          <a:blip r:embed="rId5"/>
          <a:stretch>
            <a:fillRect/>
          </a:stretch>
        </p:blipFill>
        <p:spPr>
          <a:xfrm>
            <a:off x="5015865" y="3927475"/>
            <a:ext cx="4161155" cy="670560"/>
          </a:xfrm>
          <a:prstGeom prst="rect">
            <a:avLst/>
          </a:prstGeom>
        </p:spPr>
      </p:pic>
      <p:pic>
        <p:nvPicPr>
          <p:cNvPr id="9" name="Picture 8" descr="33"/>
          <p:cNvPicPr>
            <a:picLocks noChangeAspect="1"/>
          </p:cNvPicPr>
          <p:nvPr/>
        </p:nvPicPr>
        <p:blipFill>
          <a:blip r:embed="rId6"/>
          <a:stretch>
            <a:fillRect/>
          </a:stretch>
        </p:blipFill>
        <p:spPr>
          <a:xfrm>
            <a:off x="5015865" y="5013325"/>
            <a:ext cx="5088255" cy="692785"/>
          </a:xfrm>
          <a:prstGeom prst="rect">
            <a:avLst/>
          </a:prstGeom>
        </p:spPr>
      </p:pic>
      <p:pic>
        <p:nvPicPr>
          <p:cNvPr id="13323" name="Picture 4" descr="D:\아초_C\ah\템플릿작업\템플릿_27\png\10.png"/>
          <p:cNvPicPr>
            <a:picLocks noChangeAspect="1"/>
          </p:cNvPicPr>
          <p:nvPr/>
        </p:nvPicPr>
        <p:blipFill>
          <a:blip r:embed="rId7"/>
          <a:stretch>
            <a:fillRect/>
          </a:stretch>
        </p:blipFill>
        <p:spPr>
          <a:xfrm>
            <a:off x="659130" y="5084763"/>
            <a:ext cx="2195513" cy="176371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70700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2. Danh sách cạnh</a:t>
            </a:r>
          </a:p>
        </p:txBody>
      </p:sp>
      <p:pic>
        <p:nvPicPr>
          <p:cNvPr id="13323" name="Picture 4" descr="D:\아초_C\ah\템플릿작업\템플릿_27\png\10.png"/>
          <p:cNvPicPr>
            <a:picLocks noChangeAspect="1"/>
          </p:cNvPicPr>
          <p:nvPr/>
        </p:nvPicPr>
        <p:blipFill>
          <a:blip r:embed="rId4"/>
          <a:stretch>
            <a:fillRect/>
          </a:stretch>
        </p:blipFill>
        <p:spPr>
          <a:xfrm>
            <a:off x="839470" y="4905058"/>
            <a:ext cx="2195513" cy="1763712"/>
          </a:xfrm>
          <a:prstGeom prst="rect">
            <a:avLst/>
          </a:prstGeom>
          <a:noFill/>
          <a:ln w="9525">
            <a:noFill/>
          </a:ln>
        </p:spPr>
      </p:pic>
      <p:sp>
        <p:nvSpPr>
          <p:cNvPr id="3" name="Text Box 2"/>
          <p:cNvSpPr txBox="1"/>
          <p:nvPr/>
        </p:nvSpPr>
        <p:spPr>
          <a:xfrm>
            <a:off x="2279650" y="2421255"/>
            <a:ext cx="7348220" cy="2491740"/>
          </a:xfrm>
          <a:prstGeom prst="rect">
            <a:avLst/>
          </a:prstGeom>
          <a:noFill/>
        </p:spPr>
        <p:txBody>
          <a:bodyPr wrap="square" rtlCol="0">
            <a:spAutoFit/>
          </a:bodyPr>
          <a:lstStyle/>
          <a:p>
            <a:r>
              <a:rPr lang="en-US" sz="2400" b="1"/>
              <a:t>Ưu điểm:</a:t>
            </a:r>
          </a:p>
          <a:p>
            <a:r>
              <a:rPr lang="en-US"/>
              <a:t>Trong trường hợp đồ thị (thưa số cạnh ít), biểu diễn bằng cách này sẽ tiết kiệm không gian lưu trữ, bởi chỉ cần 2m ô nhớ để lưu danh sách cạnh.</a:t>
            </a:r>
          </a:p>
          <a:p>
            <a:r>
              <a:rPr lang="en-US" sz="2400" b="1"/>
              <a:t>Nhược điểm:</a:t>
            </a:r>
          </a:p>
          <a:p>
            <a:r>
              <a:rPr lang="en-US"/>
              <a:t>Khi ta cần duyệt tất cả các đỉnh kề với đỉnh v nào đó của đồ thị thì ta phải duyệt tất cả các cạnh, lọc ra những cạnh có chứa đỉnh v làm tốn rất nhiều thời gian.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3. Danh sách kề</a:t>
            </a:r>
          </a:p>
        </p:txBody>
      </p:sp>
      <p:pic>
        <p:nvPicPr>
          <p:cNvPr id="13318" name="Picture 3" descr="D:\아초_C\ah\템플릿작업\템플릿_27\png\14.png"/>
          <p:cNvPicPr>
            <a:picLocks noChangeAspect="1"/>
          </p:cNvPicPr>
          <p:nvPr/>
        </p:nvPicPr>
        <p:blipFill>
          <a:blip r:embed="rId4"/>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5"/>
          <a:stretch>
            <a:fillRect/>
          </a:stretch>
        </p:blipFill>
        <p:spPr>
          <a:xfrm>
            <a:off x="839153" y="4616768"/>
            <a:ext cx="2366962" cy="2078037"/>
          </a:xfrm>
          <a:prstGeom prst="rect">
            <a:avLst/>
          </a:prstGeom>
          <a:noFill/>
          <a:ln w="9525">
            <a:noFill/>
          </a:ln>
        </p:spPr>
      </p:pic>
      <p:sp>
        <p:nvSpPr>
          <p:cNvPr id="3" name="Text Box 2"/>
          <p:cNvSpPr txBox="1"/>
          <p:nvPr/>
        </p:nvSpPr>
        <p:spPr>
          <a:xfrm>
            <a:off x="2479040" y="2132965"/>
            <a:ext cx="7234555" cy="2030095"/>
          </a:xfrm>
          <a:prstGeom prst="rect">
            <a:avLst/>
          </a:prstGeom>
          <a:noFill/>
        </p:spPr>
        <p:txBody>
          <a:bodyPr wrap="square" rtlCol="0">
            <a:spAutoFit/>
          </a:bodyPr>
          <a:lstStyle/>
          <a:p>
            <a:r>
              <a:rPr lang="en-US"/>
              <a:t>Để khắc phục nhược điểm của các phương pháp ma trận kề và   danh sách cạnh, người ta đề xuất phương pháp biểu diễn đồ thị  bằng danh sách kề. Trong cách này, với mỗi đỉnh v của đồ thị ta   cho tương ứng với nó một danh sách các đỉnh kề với v.</a:t>
            </a:r>
          </a:p>
          <a:p>
            <a:r>
              <a:rPr lang="en-US"/>
              <a:t>Với đồ thị G = (V,E) V gồm n đỉnh và E gồm m cạnh có 2 cách cài đặt danh sách kề phổ biến.</a:t>
            </a:r>
          </a:p>
          <a:p>
            <a:r>
              <a:rPr lang="en-US"/>
              <a:t>Có 2 cách để cài đặt danh sách kề: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3. Danh sách kề</a:t>
            </a:r>
          </a:p>
        </p:txBody>
      </p:sp>
      <p:pic>
        <p:nvPicPr>
          <p:cNvPr id="13318" name="Picture 3" descr="D:\아초_C\ah\템플릿작업\템플릿_27\png\14.png"/>
          <p:cNvPicPr>
            <a:picLocks noChangeAspect="1"/>
          </p:cNvPicPr>
          <p:nvPr/>
        </p:nvPicPr>
        <p:blipFill>
          <a:blip r:embed="rId4"/>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5"/>
          <a:stretch>
            <a:fillRect/>
          </a:stretch>
        </p:blipFill>
        <p:spPr>
          <a:xfrm>
            <a:off x="839153" y="4616768"/>
            <a:ext cx="2366962" cy="2078037"/>
          </a:xfrm>
          <a:prstGeom prst="rect">
            <a:avLst/>
          </a:prstGeom>
          <a:noFill/>
          <a:ln w="9525">
            <a:noFill/>
          </a:ln>
        </p:spPr>
      </p:pic>
      <p:sp>
        <p:nvSpPr>
          <p:cNvPr id="3" name="Text Box 2"/>
          <p:cNvSpPr txBox="1"/>
          <p:nvPr/>
        </p:nvSpPr>
        <p:spPr>
          <a:xfrm>
            <a:off x="2531745" y="1736725"/>
            <a:ext cx="7016750" cy="1198880"/>
          </a:xfrm>
          <a:prstGeom prst="rect">
            <a:avLst/>
          </a:prstGeom>
          <a:noFill/>
        </p:spPr>
        <p:txBody>
          <a:bodyPr wrap="square" rtlCol="0">
            <a:spAutoFit/>
          </a:bodyPr>
          <a:lstStyle/>
          <a:p>
            <a:r>
              <a:rPr lang="en-US"/>
              <a:t>Dùng một mảng các đỉnh, mảng đó chia làm n đoạn, đoạn thứ i trong mảng lưu danh sách các đỉnh kề với đỉnh i. Để biết được một đoạn từ vị trí nào đến vị trí nào ta có một mảng lưu vị trí   riêng gọi là mảng Head, cấu trúc này gọi là Forward Star</a:t>
            </a:r>
          </a:p>
        </p:txBody>
      </p:sp>
      <p:pic>
        <p:nvPicPr>
          <p:cNvPr id="4" name="Picture 3" descr="31"/>
          <p:cNvPicPr>
            <a:picLocks noChangeAspect="1"/>
          </p:cNvPicPr>
          <p:nvPr/>
        </p:nvPicPr>
        <p:blipFill>
          <a:blip r:embed="rId6"/>
          <a:stretch>
            <a:fillRect/>
          </a:stretch>
        </p:blipFill>
        <p:spPr>
          <a:xfrm>
            <a:off x="2567305" y="3121025"/>
            <a:ext cx="2857500" cy="1714500"/>
          </a:xfrm>
          <a:prstGeom prst="rect">
            <a:avLst/>
          </a:prstGeom>
        </p:spPr>
      </p:pic>
      <p:pic>
        <p:nvPicPr>
          <p:cNvPr id="5" name="Picture 4" descr="34"/>
          <p:cNvPicPr>
            <a:picLocks noChangeAspect="1"/>
          </p:cNvPicPr>
          <p:nvPr/>
        </p:nvPicPr>
        <p:blipFill>
          <a:blip r:embed="rId7"/>
          <a:stretch>
            <a:fillRect/>
          </a:stretch>
        </p:blipFill>
        <p:spPr>
          <a:xfrm>
            <a:off x="5555615" y="3609340"/>
            <a:ext cx="4032885" cy="738505"/>
          </a:xfrm>
          <a:prstGeom prst="rect">
            <a:avLst/>
          </a:prstGeom>
        </p:spPr>
      </p:pic>
      <p:sp>
        <p:nvSpPr>
          <p:cNvPr id="6" name="Text Box 5"/>
          <p:cNvSpPr txBox="1"/>
          <p:nvPr/>
        </p:nvSpPr>
        <p:spPr>
          <a:xfrm>
            <a:off x="3206115" y="5157470"/>
            <a:ext cx="6485890" cy="1476375"/>
          </a:xfrm>
          <a:prstGeom prst="rect">
            <a:avLst/>
          </a:prstGeom>
          <a:noFill/>
        </p:spPr>
        <p:txBody>
          <a:bodyPr wrap="square" rtlCol="0">
            <a:spAutoFit/>
          </a:bodyPr>
          <a:lstStyle/>
          <a:p>
            <a:r>
              <a:rPr lang="en-US"/>
              <a:t>Với đồ thị trên thì mảng vị trí là (0,3,5,8,10,12). Như vậy    đoạn từ vị trí Head[i]+1 đến Head[i+1] trong mảng sẽ chứa các đỉnh kề với i.</a:t>
            </a:r>
          </a:p>
          <a:p>
            <a:r>
              <a:rPr lang="en-US"/>
              <a:t>Lưu ý với đồ thị có hướng gồm m cung thì cấu trúc này phải đủ chứa m phần tử còn với đồ thị vô hướng thì là 2m.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3. Danh sách kề</a:t>
            </a:r>
          </a:p>
        </p:txBody>
      </p:sp>
      <p:pic>
        <p:nvPicPr>
          <p:cNvPr id="13318" name="Picture 3" descr="D:\아초_C\ah\템플릿작업\템플릿_27\png\14.png"/>
          <p:cNvPicPr>
            <a:picLocks noChangeAspect="1"/>
          </p:cNvPicPr>
          <p:nvPr/>
        </p:nvPicPr>
        <p:blipFill>
          <a:blip r:embed="rId4"/>
          <a:srcRect t="3104" r="16449" b="15086"/>
          <a:stretch>
            <a:fillRect/>
          </a:stretch>
        </p:blipFill>
        <p:spPr>
          <a:xfrm>
            <a:off x="9480233" y="44133"/>
            <a:ext cx="1781175" cy="1836737"/>
          </a:xfrm>
          <a:prstGeom prst="rect">
            <a:avLst/>
          </a:prstGeom>
          <a:noFill/>
          <a:ln w="9525">
            <a:noFill/>
          </a:ln>
        </p:spPr>
      </p:pic>
      <p:sp>
        <p:nvSpPr>
          <p:cNvPr id="3" name="Text Box 2"/>
          <p:cNvSpPr txBox="1"/>
          <p:nvPr/>
        </p:nvSpPr>
        <p:spPr>
          <a:xfrm>
            <a:off x="2514600" y="1748790"/>
            <a:ext cx="6996430" cy="1198880"/>
          </a:xfrm>
          <a:prstGeom prst="rect">
            <a:avLst/>
          </a:prstGeom>
          <a:noFill/>
        </p:spPr>
        <p:txBody>
          <a:bodyPr wrap="square" rtlCol="0">
            <a:spAutoFit/>
          </a:bodyPr>
          <a:lstStyle/>
          <a:p>
            <a:r>
              <a:rPr lang="en-US"/>
              <a:t>Dùng các danh sách liên kết: Với mỗi đỉnh i của đồ thị, ta cho   tương ứng với nó một danh sách móc nối các đỉnh kề với i, có nghĩa là tương ứng với một đỉnh i, ta phải lưu lại List[i] là chốt của một danh sách liên kết.</a:t>
            </a:r>
          </a:p>
        </p:txBody>
      </p:sp>
      <p:pic>
        <p:nvPicPr>
          <p:cNvPr id="4" name="Picture 3" descr="31"/>
          <p:cNvPicPr>
            <a:picLocks noChangeAspect="1"/>
          </p:cNvPicPr>
          <p:nvPr/>
        </p:nvPicPr>
        <p:blipFill>
          <a:blip r:embed="rId5"/>
          <a:stretch>
            <a:fillRect/>
          </a:stretch>
        </p:blipFill>
        <p:spPr>
          <a:xfrm>
            <a:off x="2675255" y="3609340"/>
            <a:ext cx="2857500" cy="1714500"/>
          </a:xfrm>
          <a:prstGeom prst="rect">
            <a:avLst/>
          </a:prstGeom>
        </p:spPr>
      </p:pic>
      <p:pic>
        <p:nvPicPr>
          <p:cNvPr id="5" name="Picture 4" descr="35"/>
          <p:cNvPicPr>
            <a:picLocks noChangeAspect="1"/>
          </p:cNvPicPr>
          <p:nvPr/>
        </p:nvPicPr>
        <p:blipFill>
          <a:blip r:embed="rId6"/>
          <a:stretch>
            <a:fillRect/>
          </a:stretch>
        </p:blipFill>
        <p:spPr>
          <a:xfrm>
            <a:off x="6311900" y="3176905"/>
            <a:ext cx="2432050" cy="2616835"/>
          </a:xfrm>
          <a:prstGeom prst="rect">
            <a:avLst/>
          </a:prstGeom>
        </p:spPr>
      </p:pic>
      <p:pic>
        <p:nvPicPr>
          <p:cNvPr id="13316" name="Picture 5" descr="D:\아초_C\ah\템플릿작업\템플릿_27\png\09.png"/>
          <p:cNvPicPr>
            <a:picLocks noChangeAspect="1"/>
          </p:cNvPicPr>
          <p:nvPr/>
        </p:nvPicPr>
        <p:blipFill>
          <a:blip r:embed="rId7"/>
          <a:stretch>
            <a:fillRect/>
          </a:stretch>
        </p:blipFill>
        <p:spPr>
          <a:xfrm>
            <a:off x="839153" y="4616768"/>
            <a:ext cx="2366962" cy="2078037"/>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Times New Roman" panose="02020603050405020304" charset="0"/>
                <a:cs typeface="Times New Roman" panose="02020603050405020304" charset="0"/>
              </a:rPr>
              <a:t>3. Danh sách kề</a:t>
            </a:r>
          </a:p>
        </p:txBody>
      </p:sp>
      <p:pic>
        <p:nvPicPr>
          <p:cNvPr id="13318" name="Picture 3" descr="D:\아초_C\ah\템플릿작업\템플릿_27\png\14.png"/>
          <p:cNvPicPr>
            <a:picLocks noChangeAspect="1"/>
          </p:cNvPicPr>
          <p:nvPr/>
        </p:nvPicPr>
        <p:blipFill>
          <a:blip r:embed="rId4"/>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5"/>
          <a:stretch>
            <a:fillRect/>
          </a:stretch>
        </p:blipFill>
        <p:spPr>
          <a:xfrm>
            <a:off x="839153" y="4616768"/>
            <a:ext cx="2366962" cy="2078037"/>
          </a:xfrm>
          <a:prstGeom prst="rect">
            <a:avLst/>
          </a:prstGeom>
          <a:noFill/>
          <a:ln w="9525">
            <a:noFill/>
          </a:ln>
        </p:spPr>
      </p:pic>
      <p:sp>
        <p:nvSpPr>
          <p:cNvPr id="3" name="Text Box 2"/>
          <p:cNvSpPr txBox="1"/>
          <p:nvPr/>
        </p:nvSpPr>
        <p:spPr>
          <a:xfrm>
            <a:off x="2638425" y="2277110"/>
            <a:ext cx="6914515" cy="2491740"/>
          </a:xfrm>
          <a:prstGeom prst="rect">
            <a:avLst/>
          </a:prstGeom>
          <a:noFill/>
        </p:spPr>
        <p:txBody>
          <a:bodyPr wrap="square" rtlCol="0">
            <a:spAutoFit/>
          </a:bodyPr>
          <a:lstStyle/>
          <a:p>
            <a:r>
              <a:rPr lang="en-US" sz="2400" b="1"/>
              <a:t>Ưu điểm:</a:t>
            </a:r>
          </a:p>
          <a:p>
            <a:r>
              <a:rPr lang="en-US"/>
              <a:t>Đối với danh sách kề việc duyệt tất cả các đỉnh kề với một     đỉnh v là rất dễ dàng. Và việc duyệt tất cả cạnh cũng đơn giản.</a:t>
            </a:r>
          </a:p>
          <a:p>
            <a:r>
              <a:rPr lang="en-US" sz="2400" b="1"/>
              <a:t>Nhược điểm:</a:t>
            </a:r>
          </a:p>
          <a:p>
            <a:r>
              <a:rPr lang="en-US"/>
              <a:t>Về lý thuyết so với 2 phương pháp trên, danh sách kề tốt hơn. Nhưng trong trường hợp cụ thể mà ma trận kề hay danh sách cạnh cũng không thể hiện nhược điểm thì taên dùng ma trận  kề vì danh sách kề cài đặt rất mất thời gian.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3" name="Picture 4" descr="D:\아초_C\ah\템플릿작업\템플릿_27\png\10.png"/>
          <p:cNvPicPr>
            <a:picLocks noChangeAspect="1"/>
          </p:cNvPicPr>
          <p:nvPr/>
        </p:nvPicPr>
        <p:blipFill>
          <a:blip r:embed="rId2"/>
          <a:stretch>
            <a:fillRect/>
          </a:stretch>
        </p:blipFill>
        <p:spPr>
          <a:xfrm>
            <a:off x="479425" y="5085080"/>
            <a:ext cx="1676400" cy="1346200"/>
          </a:xfrm>
          <a:prstGeom prst="rect">
            <a:avLst/>
          </a:prstGeom>
          <a:noFill/>
          <a:ln w="9525">
            <a:noFill/>
          </a:ln>
        </p:spPr>
      </p:pic>
      <p:sp>
        <p:nvSpPr>
          <p:cNvPr id="2" name="Text Box 1"/>
          <p:cNvSpPr txBox="1"/>
          <p:nvPr/>
        </p:nvSpPr>
        <p:spPr>
          <a:xfrm>
            <a:off x="2675255" y="1233170"/>
            <a:ext cx="6979285" cy="4399915"/>
          </a:xfrm>
          <a:prstGeom prst="rect">
            <a:avLst/>
          </a:prstGeom>
          <a:noFill/>
        </p:spPr>
        <p:txBody>
          <a:bodyPr wrap="square" rtlCol="0">
            <a:spAutoFit/>
          </a:bodyPr>
          <a:lstStyle/>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n=int(input("nhap so dinh \n"))</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lst = []</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for i in range(n):</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temp=[]</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print("nhap so dinh ke cua dinh ",i+1)</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m=int(input())</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for j in range(m):</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temp.append(int(input()))</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lst.append(temp)</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print(lst)</a:t>
            </a:r>
            <a:endParaRPr lang="en-US" sz="2800">
              <a:latin typeface="Times New Roman" panose="02020603050405020304" charset="0"/>
              <a:cs typeface="Times New Roman" panose="02020603050405020304" charset="0"/>
            </a:endParaRPr>
          </a:p>
        </p:txBody>
      </p:sp>
      <p:sp>
        <p:nvSpPr>
          <p:cNvPr id="3" name="Text Box 2"/>
          <p:cNvSpPr txBox="1"/>
          <p:nvPr/>
        </p:nvSpPr>
        <p:spPr>
          <a:xfrm>
            <a:off x="687705" y="368935"/>
            <a:ext cx="10953750" cy="583565"/>
          </a:xfrm>
          <a:prstGeom prst="rect">
            <a:avLst/>
          </a:prstGeom>
          <a:noFill/>
        </p:spPr>
        <p:txBody>
          <a:bodyPr wrap="square" rtlCol="0">
            <a:spAutoFit/>
          </a:bodyPr>
          <a:lstStyle/>
          <a:p>
            <a:r>
              <a:rPr lang="en-US" sz="3200" b="1"/>
              <a:t>Code mẫu của việc cài đặt danh sách kề bằng Python: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아초_C\ah\템플릿작업\템플릿_27\png\02.png"/>
          <p:cNvPicPr>
            <a:picLocks noChangeAspect="1"/>
          </p:cNvPicPr>
          <p:nvPr/>
        </p:nvPicPr>
        <p:blipFill>
          <a:blip r:embed="rId2"/>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Khái niệm và ứng dụng</a:t>
            </a:r>
          </a:p>
        </p:txBody>
      </p:sp>
      <p:sp>
        <p:nvSpPr>
          <p:cNvPr id="8" name="TextBox 7"/>
          <p:cNvSpPr txBox="1"/>
          <p:nvPr/>
        </p:nvSpPr>
        <p:spPr>
          <a:xfrm>
            <a:off x="3251835" y="2888615"/>
            <a:ext cx="560832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a:latin typeface="Arial" panose="020B0604020202020204" pitchFamily="34" charset="0"/>
                <a:ea typeface="HY견고딕" pitchFamily="18" charset="-127"/>
                <a:cs typeface="Arial" panose="020B0604020202020204" pitchFamily="34" charset="0"/>
              </a:rPr>
              <a:t>II. Cây tối đại ngắn nhất</a:t>
            </a:r>
          </a:p>
        </p:txBody>
      </p:sp>
      <p:pic>
        <p:nvPicPr>
          <p:cNvPr id="9222" name="Picture 2" descr="D:\아초_C\ah\템플릿작업\템플릿_27\png\03.png"/>
          <p:cNvPicPr>
            <a:picLocks noChangeAspect="1"/>
          </p:cNvPicPr>
          <p:nvPr/>
        </p:nvPicPr>
        <p:blipFill>
          <a:blip r:embed="rId3"/>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4"/>
          <a:stretch>
            <a:fillRect/>
          </a:stretch>
        </p:blipFill>
        <p:spPr>
          <a:xfrm>
            <a:off x="8724900" y="4473575"/>
            <a:ext cx="1508125" cy="1325563"/>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200088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Khái niệm</a:t>
            </a:r>
          </a:p>
        </p:txBody>
      </p:sp>
      <p:sp>
        <p:nvSpPr>
          <p:cNvPr id="2" name="Text Box 1"/>
          <p:cNvSpPr txBox="1"/>
          <p:nvPr/>
        </p:nvSpPr>
        <p:spPr>
          <a:xfrm>
            <a:off x="2243455" y="880745"/>
            <a:ext cx="7230745" cy="2306955"/>
          </a:xfrm>
          <a:prstGeom prst="rect">
            <a:avLst/>
          </a:prstGeom>
          <a:noFill/>
        </p:spPr>
        <p:txBody>
          <a:bodyPr wrap="square" rtlCol="0">
            <a:spAutoFit/>
          </a:bodyPr>
          <a:lstStyle/>
          <a:p>
            <a:r>
              <a:rPr lang="en-US"/>
              <a:t>Cho đồ thị vô hướng, cây khung (spanning tree) của đồ thị là một cây con chứa tất cả các đỉnh của đồ thị. Nói cách khác, cây khung là một tập hợp các cạnh của đồ thị, không chứa chu trình và kết nối tất cả các đỉnh của đồ thị.</a:t>
            </a:r>
          </a:p>
          <a:p>
            <a:endParaRPr lang="en-US"/>
          </a:p>
          <a:p>
            <a:r>
              <a:rPr lang="en-US"/>
              <a:t>Trong đồ thị có trọng số, cây khung nhỏ nhất là cây khung có tổng trọng số các cạnh nhỏ nhất. Định nghĩa tương tự với cây khung lớn nhất.</a:t>
            </a:r>
          </a:p>
        </p:txBody>
      </p:sp>
      <p:pic>
        <p:nvPicPr>
          <p:cNvPr id="4" name="Picture 3" descr="1024px-Minimum_spanning_tree.svg"/>
          <p:cNvPicPr>
            <a:picLocks noChangeAspect="1"/>
          </p:cNvPicPr>
          <p:nvPr/>
        </p:nvPicPr>
        <p:blipFill>
          <a:blip r:embed="rId4"/>
          <a:stretch>
            <a:fillRect/>
          </a:stretch>
        </p:blipFill>
        <p:spPr>
          <a:xfrm>
            <a:off x="3863340" y="3187700"/>
            <a:ext cx="4173220" cy="3366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아초_C\ah\템플릿작업\템플릿_27\png\04.png"/>
          <p:cNvPicPr>
            <a:picLocks noChangeAspect="1"/>
          </p:cNvPicPr>
          <p:nvPr/>
        </p:nvPicPr>
        <p:blipFill>
          <a:blip r:embed="rId2"/>
          <a:stretch>
            <a:fillRect/>
          </a:stretch>
        </p:blipFill>
        <p:spPr>
          <a:xfrm>
            <a:off x="1524000" y="0"/>
            <a:ext cx="9144000" cy="6858000"/>
          </a:xfrm>
          <a:prstGeom prst="rect">
            <a:avLst/>
          </a:prstGeom>
          <a:noFill/>
          <a:ln w="9525">
            <a:noFill/>
          </a:ln>
        </p:spPr>
      </p:pic>
      <p:pic>
        <p:nvPicPr>
          <p:cNvPr id="8195" name="Picture 4" descr="D:\아초_C\ah\템플릿작업\템플릿_27\png\06.png"/>
          <p:cNvPicPr>
            <a:picLocks noChangeAspect="1"/>
          </p:cNvPicPr>
          <p:nvPr/>
        </p:nvPicPr>
        <p:blipFill>
          <a:blip r:embed="rId3"/>
          <a:stretch>
            <a:fillRect/>
          </a:stretch>
        </p:blipFill>
        <p:spPr>
          <a:xfrm>
            <a:off x="2927350" y="1449388"/>
            <a:ext cx="1035050" cy="1001712"/>
          </a:xfrm>
          <a:prstGeom prst="rect">
            <a:avLst/>
          </a:prstGeom>
          <a:noFill/>
          <a:ln w="9525">
            <a:noFill/>
          </a:ln>
        </p:spPr>
      </p:pic>
      <p:pic>
        <p:nvPicPr>
          <p:cNvPr id="8196" name="Picture 5" descr="D:\아초_C\ah\템플릿작업\템플릿_27\png\07.png"/>
          <p:cNvPicPr>
            <a:picLocks noChangeAspect="1"/>
          </p:cNvPicPr>
          <p:nvPr/>
        </p:nvPicPr>
        <p:blipFill>
          <a:blip r:embed="rId4"/>
          <a:stretch>
            <a:fillRect/>
          </a:stretch>
        </p:blipFill>
        <p:spPr>
          <a:xfrm>
            <a:off x="4008438" y="1412875"/>
            <a:ext cx="676275" cy="915988"/>
          </a:xfrm>
          <a:prstGeom prst="rect">
            <a:avLst/>
          </a:prstGeom>
          <a:noFill/>
          <a:ln w="9525">
            <a:noFill/>
          </a:ln>
        </p:spPr>
      </p:pic>
      <p:sp>
        <p:nvSpPr>
          <p:cNvPr id="24" name="직사각형 37"/>
          <p:cNvSpPr>
            <a:spLocks noChangeArrowheads="1"/>
          </p:cNvSpPr>
          <p:nvPr/>
        </p:nvSpPr>
        <p:spPr bwMode="auto">
          <a:xfrm>
            <a:off x="792163" y="3105150"/>
            <a:ext cx="2555875" cy="245110"/>
          </a:xfrm>
          <a:prstGeom prst="rect">
            <a:avLst/>
          </a:prstGeom>
          <a:noFill/>
          <a:ln w="9525">
            <a:noFill/>
            <a:miter lim="800000"/>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ko-KR" sz="10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6" name="직사각형 5"/>
          <p:cNvSpPr/>
          <p:nvPr/>
        </p:nvSpPr>
        <p:spPr>
          <a:xfrm>
            <a:off x="3962400" y="2636838"/>
            <a:ext cx="4975225" cy="64516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Đồ thị và biểu diễn đồ thị trong chương trình </a:t>
            </a:r>
          </a:p>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máy tính.</a:t>
            </a:r>
            <a:r>
              <a:rPr kumimoji="0" lang="en-US" altLang="ko-KR" sz="1000" b="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 </a:t>
            </a:r>
            <a:endParaRPr kumimoji="0" lang="en-US" altLang="ko-KR" sz="1000" b="0" i="0" u="none" strike="noStrike" kern="1200" cap="none" spc="0" normalizeH="0" baseline="0" noProof="0" dirty="0" err="1">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7" name="직사각형 6"/>
          <p:cNvSpPr/>
          <p:nvPr/>
        </p:nvSpPr>
        <p:spPr>
          <a:xfrm>
            <a:off x="3419475" y="2728913"/>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a:ln>
                  <a:noFill/>
                </a:ln>
                <a:solidFill>
                  <a:srgbClr val="273687"/>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01</a:t>
            </a:r>
            <a:endParaRPr kumimoji="0" lang="ko-KR" altLang="en-US" sz="2000" b="0" i="0" u="none" strike="noStrike" kern="1200" cap="none" spc="0" normalizeH="0" baseline="0" noProof="0" dirty="0">
              <a:ln>
                <a:noFill/>
              </a:ln>
              <a:solidFill>
                <a:srgbClr val="273687"/>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9" name="직사각형 8"/>
          <p:cNvSpPr/>
          <p:nvPr/>
        </p:nvSpPr>
        <p:spPr>
          <a:xfrm>
            <a:off x="3419475" y="3511550"/>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a:ln>
                  <a:noFill/>
                </a:ln>
                <a:solidFill>
                  <a:srgbClr val="22C4AA"/>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02</a:t>
            </a:r>
            <a:endParaRPr kumimoji="0" lang="ko-KR" altLang="en-US" sz="2000" b="0" i="0" u="none" strike="noStrike" kern="1200" cap="none" spc="0" normalizeH="0" baseline="0" noProof="0" dirty="0">
              <a:ln>
                <a:noFill/>
              </a:ln>
              <a:solidFill>
                <a:srgbClr val="22C4AA"/>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4008755" y="4256723"/>
            <a:ext cx="4975225" cy="36830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err="1">
                <a:ln>
                  <a:noFill/>
                </a:ln>
                <a:solidFill>
                  <a:schemeClr val="accent1">
                    <a:lumMod val="50000"/>
                  </a:schemeClr>
                </a:solidFill>
                <a:effectLst/>
                <a:uLnTx/>
                <a:uFillTx/>
                <a:latin typeface="Arial" panose="020B0604020202020204" pitchFamily="34" charset="0"/>
                <a:ea typeface="+mn-ea"/>
                <a:cs typeface="Arial" panose="020B0604020202020204" pitchFamily="34" charset="0"/>
              </a:rPr>
              <a:t>Thuật toán Prim</a:t>
            </a:r>
          </a:p>
        </p:txBody>
      </p:sp>
      <p:sp>
        <p:nvSpPr>
          <p:cNvPr id="12" name="직사각형 11"/>
          <p:cNvSpPr/>
          <p:nvPr/>
        </p:nvSpPr>
        <p:spPr>
          <a:xfrm>
            <a:off x="3419475" y="4238625"/>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a:ln>
                  <a:noFill/>
                </a:ln>
                <a:solidFill>
                  <a:srgbClr val="5E81E4"/>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03</a:t>
            </a:r>
            <a:endParaRPr kumimoji="0" lang="ko-KR" altLang="en-US" sz="2000" b="0" i="0" u="none" strike="noStrike" kern="1200" cap="none" spc="0" normalizeH="0" baseline="0" noProof="0" dirty="0">
              <a:ln>
                <a:noFill/>
              </a:ln>
              <a:solidFill>
                <a:srgbClr val="5E81E4"/>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sp>
        <p:nvSpPr>
          <p:cNvPr id="13" name="직사각형 12"/>
          <p:cNvSpPr/>
          <p:nvPr/>
        </p:nvSpPr>
        <p:spPr>
          <a:xfrm>
            <a:off x="4008755" y="4992370"/>
            <a:ext cx="4975225" cy="36830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err="1">
                <a:ln>
                  <a:noFill/>
                </a:ln>
                <a:solidFill>
                  <a:schemeClr val="accent1">
                    <a:lumMod val="50000"/>
                  </a:schemeClr>
                </a:solidFill>
                <a:effectLst/>
                <a:uLnTx/>
                <a:uFillTx/>
                <a:latin typeface="Arial" panose="020B0604020202020204" pitchFamily="34" charset="0"/>
                <a:ea typeface="+mn-ea"/>
                <a:cs typeface="Arial" panose="020B0604020202020204" pitchFamily="34" charset="0"/>
              </a:rPr>
              <a:t>Thuật toán Kruskal</a:t>
            </a:r>
          </a:p>
        </p:txBody>
      </p:sp>
      <p:sp>
        <p:nvSpPr>
          <p:cNvPr id="8213" name="직사각형 24"/>
          <p:cNvSpPr/>
          <p:nvPr/>
        </p:nvSpPr>
        <p:spPr>
          <a:xfrm>
            <a:off x="5016183" y="1658620"/>
            <a:ext cx="3548380" cy="583565"/>
          </a:xfrm>
          <a:prstGeom prst="rect">
            <a:avLst/>
          </a:prstGeom>
          <a:noFill/>
          <a:ln w="9525">
            <a:noFill/>
          </a:ln>
        </p:spPr>
        <p:txBody>
          <a:bodyPr wrap="none">
            <a:spAutoFit/>
          </a:bodyPr>
          <a:lstStyle/>
          <a:p>
            <a:r>
              <a:rPr lang="en-US" altLang="ko-KR" sz="3200" b="1" dirty="0">
                <a:latin typeface="Arial" panose="020B0604020202020204" pitchFamily="34" charset="0"/>
                <a:ea typeface="HY견고딕" pitchFamily="18" charset="-127"/>
                <a:cs typeface="Arial" panose="020B0604020202020204" pitchFamily="34" charset="0"/>
              </a:rPr>
              <a:t>Các mục tìm hiểu</a:t>
            </a:r>
          </a:p>
        </p:txBody>
      </p:sp>
      <p:pic>
        <p:nvPicPr>
          <p:cNvPr id="8214" name="Picture 3" descr="D:\아초_C\ah\템플릿작업\템플릿_27\png\05.png"/>
          <p:cNvPicPr>
            <a:picLocks noChangeAspect="1"/>
          </p:cNvPicPr>
          <p:nvPr/>
        </p:nvPicPr>
        <p:blipFill>
          <a:blip r:embed="rId5"/>
          <a:stretch>
            <a:fillRect/>
          </a:stretch>
        </p:blipFill>
        <p:spPr>
          <a:xfrm>
            <a:off x="2171700" y="765175"/>
            <a:ext cx="3678238" cy="1263650"/>
          </a:xfrm>
          <a:prstGeom prst="rect">
            <a:avLst/>
          </a:prstGeom>
          <a:noFill/>
          <a:ln w="9525">
            <a:noFill/>
          </a:ln>
        </p:spPr>
      </p:pic>
      <p:sp>
        <p:nvSpPr>
          <p:cNvPr id="2" name="Text Box 1"/>
          <p:cNvSpPr txBox="1"/>
          <p:nvPr/>
        </p:nvSpPr>
        <p:spPr>
          <a:xfrm>
            <a:off x="3395980" y="4977130"/>
            <a:ext cx="524510" cy="398780"/>
          </a:xfrm>
          <a:prstGeom prst="rect">
            <a:avLst/>
          </a:prstGeom>
          <a:noFill/>
        </p:spPr>
        <p:txBody>
          <a:bodyPr wrap="square" rtlCol="0">
            <a:spAutoFit/>
          </a:bodyPr>
          <a:lstStyle/>
          <a:p>
            <a:pPr algn="ctr"/>
            <a:r>
              <a:rPr lang="en-US" sz="2000" b="1">
                <a:solidFill>
                  <a:schemeClr val="accent2">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04</a:t>
            </a:r>
          </a:p>
        </p:txBody>
      </p:sp>
      <p:sp>
        <p:nvSpPr>
          <p:cNvPr id="3" name="Text Box 2"/>
          <p:cNvSpPr txBox="1"/>
          <p:nvPr/>
        </p:nvSpPr>
        <p:spPr>
          <a:xfrm>
            <a:off x="4043680" y="3542030"/>
            <a:ext cx="2931160" cy="368300"/>
          </a:xfrm>
          <a:prstGeom prst="rect">
            <a:avLst/>
          </a:prstGeom>
          <a:noFill/>
        </p:spPr>
        <p:txBody>
          <a:bodyPr wrap="square" rtlCol="0">
            <a:spAutoFit/>
          </a:bodyPr>
          <a:lstStyle/>
          <a:p>
            <a:r>
              <a:rPr lang="en-US">
                <a:solidFill>
                  <a:schemeClr val="accent1">
                    <a:lumMod val="50000"/>
                  </a:schemeClr>
                </a:solidFill>
                <a:effectLst/>
                <a:latin typeface="Arial" panose="020B0604020202020204" pitchFamily="34" charset="0"/>
                <a:cs typeface="Arial" panose="020B0604020202020204" pitchFamily="34" charset="0"/>
              </a:rPr>
              <a:t>Cây tối đại ngắn nhất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p>
        </p:txBody>
      </p:sp>
      <p:sp>
        <p:nvSpPr>
          <p:cNvPr id="2" name="Text Box 1"/>
          <p:cNvSpPr txBox="1"/>
          <p:nvPr/>
        </p:nvSpPr>
        <p:spPr>
          <a:xfrm>
            <a:off x="2470150" y="1206500"/>
            <a:ext cx="7113270" cy="3969385"/>
          </a:xfrm>
          <a:prstGeom prst="rect">
            <a:avLst/>
          </a:prstGeom>
          <a:noFill/>
        </p:spPr>
        <p:txBody>
          <a:bodyPr wrap="square" rtlCol="0">
            <a:spAutoFit/>
          </a:bodyPr>
          <a:lstStyle/>
          <a:p>
            <a:r>
              <a:rPr lang="en-US"/>
              <a:t>Cây tối đại ngắn nhất được ứng dụng rất nhiều trong việc thiết kế các mạng như mạng máy tính, mạng cáp quang, mạng điện, mạng lưới đường sắt, ... ngoài ra còn một số ứng dụng như: </a:t>
            </a:r>
          </a:p>
          <a:p>
            <a:r>
              <a:rPr lang="en-US"/>
              <a:t>- Phân loại học</a:t>
            </a:r>
          </a:p>
          <a:p>
            <a:r>
              <a:rPr lang="en-US"/>
              <a:t>- Cluster analysis</a:t>
            </a:r>
          </a:p>
          <a:p>
            <a:r>
              <a:rPr lang="en-US"/>
              <a:t>- Xây dựng các trạm phát sóng</a:t>
            </a:r>
          </a:p>
          <a:p>
            <a:r>
              <a:rPr lang="en-US"/>
              <a:t>- Xây dựng trạm quan sát mạng lưới điện</a:t>
            </a:r>
          </a:p>
          <a:p>
            <a:r>
              <a:rPr lang="en-US"/>
              <a:t>- So sánh dữ liệu của chất độc sinh thái</a:t>
            </a:r>
          </a:p>
          <a:p>
            <a:r>
              <a:rPr lang="en-US"/>
              <a:t>- Minimax process control</a:t>
            </a:r>
          </a:p>
          <a:p>
            <a:r>
              <a:rPr lang="en-US"/>
              <a:t>- Nhận biết ký tự viết tay của những biểu thức toán học</a:t>
            </a:r>
          </a:p>
          <a:p>
            <a:r>
              <a:rPr lang="en-US"/>
              <a:t>- Thiết kế mạch điện</a:t>
            </a:r>
          </a:p>
          <a:p>
            <a:r>
              <a:rPr lang="en-US"/>
              <a:t>- Nhóm các khu vực địa lý thành các vùng</a:t>
            </a:r>
          </a:p>
          <a:p>
            <a:r>
              <a:rPr lang="en-US"/>
              <a:t>- Miêu tả đặc điểm của thị trường tài chính để tính toán và tìm ra sự liên hệ giữa các loại hàng hóa.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p>
        </p:txBody>
      </p:sp>
      <p:sp>
        <p:nvSpPr>
          <p:cNvPr id="2" name="Text Box 1"/>
          <p:cNvSpPr txBox="1"/>
          <p:nvPr/>
        </p:nvSpPr>
        <p:spPr>
          <a:xfrm>
            <a:off x="2603500" y="981075"/>
            <a:ext cx="6985635" cy="1568450"/>
          </a:xfrm>
          <a:prstGeom prst="rect">
            <a:avLst/>
          </a:prstGeom>
          <a:noFill/>
        </p:spPr>
        <p:txBody>
          <a:bodyPr wrap="square" rtlCol="0">
            <a:spAutoFit/>
          </a:bodyPr>
          <a:lstStyle/>
          <a:p>
            <a:r>
              <a:rPr lang="en-US" sz="2400" b="1"/>
              <a:t>Taxonomy</a:t>
            </a:r>
          </a:p>
          <a:p>
            <a:r>
              <a:rPr lang="en-US"/>
              <a:t>Ứng dụng vào Taxonomy trở thành một cách thức để nhóm nội dung với nhau cho phép tạo một nhóm có cùng tính chất nào đó.</a:t>
            </a:r>
          </a:p>
          <a:p>
            <a:r>
              <a:rPr lang="en-US"/>
              <a:t>Ứng dụng trong sinh học để phân loại các ngành, loài, họ, ...</a:t>
            </a:r>
          </a:p>
        </p:txBody>
      </p:sp>
      <p:pic>
        <p:nvPicPr>
          <p:cNvPr id="3" name="Picture 2" descr="file-20170628-7313-1au5deb"/>
          <p:cNvPicPr>
            <a:picLocks noChangeAspect="1"/>
          </p:cNvPicPr>
          <p:nvPr/>
        </p:nvPicPr>
        <p:blipFill>
          <a:blip r:embed="rId4"/>
          <a:stretch>
            <a:fillRect/>
          </a:stretch>
        </p:blipFill>
        <p:spPr>
          <a:xfrm>
            <a:off x="2963545" y="2745105"/>
            <a:ext cx="2829560" cy="2264410"/>
          </a:xfrm>
          <a:prstGeom prst="rect">
            <a:avLst/>
          </a:prstGeom>
        </p:spPr>
      </p:pic>
      <p:sp>
        <p:nvSpPr>
          <p:cNvPr id="5" name="Text Box 4"/>
          <p:cNvSpPr txBox="1"/>
          <p:nvPr/>
        </p:nvSpPr>
        <p:spPr>
          <a:xfrm>
            <a:off x="2847975" y="5049520"/>
            <a:ext cx="6729095" cy="1291590"/>
          </a:xfrm>
          <a:prstGeom prst="rect">
            <a:avLst/>
          </a:prstGeom>
          <a:noFill/>
        </p:spPr>
        <p:txBody>
          <a:bodyPr wrap="square" rtlCol="0">
            <a:spAutoFit/>
          </a:bodyPr>
          <a:lstStyle/>
          <a:p>
            <a:r>
              <a:rPr lang="en-US" sz="2400" b="1"/>
              <a:t>Cluster analysis</a:t>
            </a:r>
          </a:p>
          <a:p>
            <a:r>
              <a:rPr lang="en-US"/>
              <a:t>Cây tối đại nhỏ nhất được ứng dụng trong các phương pháp gom nhóm như single-linkage clustering, graph-theorectic     clustering, clustering gene expression data.</a:t>
            </a:r>
          </a:p>
        </p:txBody>
      </p:sp>
      <p:pic>
        <p:nvPicPr>
          <p:cNvPr id="6" name="Picture 5" descr="clustering-algorithms-in-Machine-Learning-2"/>
          <p:cNvPicPr>
            <a:picLocks noChangeAspect="1"/>
          </p:cNvPicPr>
          <p:nvPr/>
        </p:nvPicPr>
        <p:blipFill>
          <a:blip r:embed="rId5"/>
          <a:stretch>
            <a:fillRect/>
          </a:stretch>
        </p:blipFill>
        <p:spPr>
          <a:xfrm>
            <a:off x="6419850" y="2879090"/>
            <a:ext cx="2994025" cy="19958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p>
        </p:txBody>
      </p:sp>
      <p:sp>
        <p:nvSpPr>
          <p:cNvPr id="2" name="Text Box 1"/>
          <p:cNvSpPr txBox="1"/>
          <p:nvPr/>
        </p:nvSpPr>
        <p:spPr>
          <a:xfrm>
            <a:off x="2603500" y="981075"/>
            <a:ext cx="6985635" cy="1014730"/>
          </a:xfrm>
          <a:prstGeom prst="rect">
            <a:avLst/>
          </a:prstGeom>
          <a:noFill/>
        </p:spPr>
        <p:txBody>
          <a:bodyPr wrap="square" rtlCol="0">
            <a:spAutoFit/>
          </a:bodyPr>
          <a:lstStyle/>
          <a:p>
            <a:r>
              <a:rPr lang="en-US" sz="2400" b="1"/>
              <a:t>Xây dựng trạm phát sóng</a:t>
            </a:r>
          </a:p>
          <a:p>
            <a:r>
              <a:rPr lang="en-US"/>
              <a:t>Ứng dụng cây tối đại ngắn nhất để có thể đặt các trạm phát sóng sau cho có thể phủ sóng toàn bộ khu vực.</a:t>
            </a:r>
          </a:p>
        </p:txBody>
      </p:sp>
      <p:sp>
        <p:nvSpPr>
          <p:cNvPr id="5" name="Text Box 4"/>
          <p:cNvSpPr txBox="1"/>
          <p:nvPr/>
        </p:nvSpPr>
        <p:spPr>
          <a:xfrm>
            <a:off x="2847975" y="5049520"/>
            <a:ext cx="6729095" cy="1291590"/>
          </a:xfrm>
          <a:prstGeom prst="rect">
            <a:avLst/>
          </a:prstGeom>
          <a:noFill/>
        </p:spPr>
        <p:txBody>
          <a:bodyPr wrap="square" rtlCol="0">
            <a:spAutoFit/>
          </a:bodyPr>
          <a:lstStyle/>
          <a:p>
            <a:r>
              <a:rPr lang="en-US" sz="2400" b="1"/>
              <a:t>Xây dựng mạng lưới điện</a:t>
            </a:r>
          </a:p>
          <a:p>
            <a:r>
              <a:rPr lang="en-US"/>
              <a:t>Cây tối đại nhỏ nhất được ứng dụng để xây dựng mạng lưới điện ít tốn chi phí nhất nhưng vẫn cung cấp điện đủ cho khu vực</a:t>
            </a:r>
          </a:p>
        </p:txBody>
      </p:sp>
      <p:pic>
        <p:nvPicPr>
          <p:cNvPr id="4" name="Picture 3" descr="unnamed"/>
          <p:cNvPicPr>
            <a:picLocks noChangeAspect="1"/>
          </p:cNvPicPr>
          <p:nvPr/>
        </p:nvPicPr>
        <p:blipFill>
          <a:blip r:embed="rId4"/>
          <a:stretch>
            <a:fillRect/>
          </a:stretch>
        </p:blipFill>
        <p:spPr>
          <a:xfrm>
            <a:off x="2963545" y="2312670"/>
            <a:ext cx="3133090" cy="2368550"/>
          </a:xfrm>
          <a:prstGeom prst="rect">
            <a:avLst/>
          </a:prstGeom>
        </p:spPr>
      </p:pic>
      <p:pic>
        <p:nvPicPr>
          <p:cNvPr id="7" name="Picture 6" descr="unnamed"/>
          <p:cNvPicPr>
            <a:picLocks noChangeAspect="1"/>
          </p:cNvPicPr>
          <p:nvPr/>
        </p:nvPicPr>
        <p:blipFill>
          <a:blip r:embed="rId5"/>
          <a:stretch>
            <a:fillRect/>
          </a:stretch>
        </p:blipFill>
        <p:spPr>
          <a:xfrm>
            <a:off x="6419850" y="2561590"/>
            <a:ext cx="3296285" cy="18707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p>
        </p:txBody>
      </p:sp>
      <p:sp>
        <p:nvSpPr>
          <p:cNvPr id="2" name="Text Box 1"/>
          <p:cNvSpPr txBox="1"/>
          <p:nvPr/>
        </p:nvSpPr>
        <p:spPr>
          <a:xfrm>
            <a:off x="2567305" y="1089025"/>
            <a:ext cx="6985635" cy="1383665"/>
          </a:xfrm>
          <a:prstGeom prst="rect">
            <a:avLst/>
          </a:prstGeom>
          <a:noFill/>
        </p:spPr>
        <p:txBody>
          <a:bodyPr wrap="square" rtlCol="0">
            <a:spAutoFit/>
          </a:bodyPr>
          <a:lstStyle/>
          <a:p>
            <a:r>
              <a:rPr lang="en-US" sz="2400" b="1">
                <a:sym typeface="+mn-ea"/>
              </a:rPr>
              <a:t>Nhận biết ký tự viết tay của những biểu thức toán học</a:t>
            </a:r>
          </a:p>
          <a:p>
            <a:r>
              <a:rPr lang="en-US"/>
              <a:t>Dùng cây tối đại ngắn nhất để phân tích bố cục của biểu thức và nhận dạng chúng.</a:t>
            </a:r>
          </a:p>
        </p:txBody>
      </p:sp>
      <p:sp>
        <p:nvSpPr>
          <p:cNvPr id="5" name="Text Box 4"/>
          <p:cNvSpPr txBox="1"/>
          <p:nvPr/>
        </p:nvSpPr>
        <p:spPr>
          <a:xfrm>
            <a:off x="2847975" y="5049520"/>
            <a:ext cx="6017260" cy="1014730"/>
          </a:xfrm>
          <a:prstGeom prst="rect">
            <a:avLst/>
          </a:prstGeom>
          <a:noFill/>
        </p:spPr>
        <p:txBody>
          <a:bodyPr wrap="square" rtlCol="0">
            <a:spAutoFit/>
          </a:bodyPr>
          <a:lstStyle/>
          <a:p>
            <a:r>
              <a:rPr lang="en-US" sz="2400" b="1"/>
              <a:t>Ứng dụng trong thị trường tài chính</a:t>
            </a:r>
          </a:p>
          <a:p>
            <a:r>
              <a:rPr lang="en-US"/>
              <a:t>ứng dụng để chỉ ra mốt tương quan của hàng hóa hay tiền tệ</a:t>
            </a:r>
          </a:p>
        </p:txBody>
      </p:sp>
      <p:pic>
        <p:nvPicPr>
          <p:cNvPr id="3" name="Picture 2" descr="images"/>
          <p:cNvPicPr>
            <a:picLocks noChangeAspect="1"/>
          </p:cNvPicPr>
          <p:nvPr/>
        </p:nvPicPr>
        <p:blipFill>
          <a:blip r:embed="rId4"/>
          <a:stretch>
            <a:fillRect/>
          </a:stretch>
        </p:blipFill>
        <p:spPr>
          <a:xfrm>
            <a:off x="2531745" y="3108325"/>
            <a:ext cx="4171950" cy="1095375"/>
          </a:xfrm>
          <a:prstGeom prst="rect">
            <a:avLst/>
          </a:prstGeom>
        </p:spPr>
      </p:pic>
      <p:pic>
        <p:nvPicPr>
          <p:cNvPr id="6" name="Picture 5" descr="Minimum-spanning-tree-of-44-currencies-in-the-FX-market-for-2007-2012-at-the-time-scale-s"/>
          <p:cNvPicPr>
            <a:picLocks noChangeAspect="1"/>
          </p:cNvPicPr>
          <p:nvPr/>
        </p:nvPicPr>
        <p:blipFill>
          <a:blip r:embed="rId5"/>
          <a:stretch>
            <a:fillRect/>
          </a:stretch>
        </p:blipFill>
        <p:spPr>
          <a:xfrm>
            <a:off x="6743700" y="2277110"/>
            <a:ext cx="2753995" cy="27571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207260" y="2204720"/>
            <a:ext cx="7331075" cy="2061210"/>
          </a:xfrm>
          <a:prstGeom prst="rect">
            <a:avLst/>
          </a:prstGeom>
          <a:noFill/>
        </p:spPr>
        <p:txBody>
          <a:bodyPr wrap="square" rtlCol="0">
            <a:spAutoFit/>
          </a:bodyPr>
          <a:lstStyle/>
          <a:p>
            <a:r>
              <a:rPr lang="en-US" sz="3200" b="1"/>
              <a:t>Do có nhiều ứng dụng nên việc tìm ra cây tối đại ngắn nhất là rất cần   thiết. Vậy để tìm ra cây tối đại ngắn nhất thì phải làm thế nào?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아초_C\ah\템플릿작업\템플릿_27\png\02.png"/>
          <p:cNvPicPr>
            <a:picLocks noChangeAspect="1"/>
          </p:cNvPicPr>
          <p:nvPr/>
        </p:nvPicPr>
        <p:blipFill>
          <a:blip r:embed="rId2"/>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Ý tưởng và ứng dụng</a:t>
            </a:r>
          </a:p>
        </p:txBody>
      </p:sp>
      <p:sp>
        <p:nvSpPr>
          <p:cNvPr id="8" name="TextBox 7"/>
          <p:cNvSpPr txBox="1"/>
          <p:nvPr/>
        </p:nvSpPr>
        <p:spPr>
          <a:xfrm>
            <a:off x="3827780" y="2888615"/>
            <a:ext cx="452247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a:latin typeface="Arial" panose="020B0604020202020204" pitchFamily="34" charset="0"/>
                <a:ea typeface="HY견고딕" pitchFamily="18" charset="-127"/>
                <a:cs typeface="Arial" panose="020B0604020202020204" pitchFamily="34" charset="0"/>
              </a:rPr>
              <a:t>III. Thuật toán Prims</a:t>
            </a:r>
          </a:p>
        </p:txBody>
      </p:sp>
      <p:pic>
        <p:nvPicPr>
          <p:cNvPr id="9222" name="Picture 2" descr="D:\아초_C\ah\템플릿작업\템플릿_27\png\03.png"/>
          <p:cNvPicPr>
            <a:picLocks noChangeAspect="1"/>
          </p:cNvPicPr>
          <p:nvPr/>
        </p:nvPicPr>
        <p:blipFill>
          <a:blip r:embed="rId3"/>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4"/>
          <a:stretch>
            <a:fillRect/>
          </a:stretch>
        </p:blipFill>
        <p:spPr>
          <a:xfrm>
            <a:off x="8724900" y="4473575"/>
            <a:ext cx="1508125" cy="1325563"/>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4" name="Picture 3" descr="D:\아초_C\ah\템플릿작업\템플릿_27\png\08.png"/>
          <p:cNvPicPr>
            <a:picLocks noChangeAspect="1"/>
          </p:cNvPicPr>
          <p:nvPr/>
        </p:nvPicPr>
        <p:blipFill>
          <a:blip r:embed="rId2"/>
          <a:srcRect l="16907" t="8867" r="20488" b="12909"/>
          <a:stretch>
            <a:fillRect/>
          </a:stretch>
        </p:blipFill>
        <p:spPr>
          <a:xfrm>
            <a:off x="587375" y="4545330"/>
            <a:ext cx="2059940" cy="1929765"/>
          </a:xfrm>
          <a:prstGeom prst="rect">
            <a:avLst/>
          </a:prstGeom>
          <a:noFill/>
          <a:ln w="9525">
            <a:noFill/>
          </a:ln>
        </p:spPr>
      </p:pic>
      <p:sp>
        <p:nvSpPr>
          <p:cNvPr id="2" name="Text Box 1"/>
          <p:cNvSpPr txBox="1"/>
          <p:nvPr/>
        </p:nvSpPr>
        <p:spPr>
          <a:xfrm>
            <a:off x="1487805" y="800735"/>
            <a:ext cx="284289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Giới Thiệu</a:t>
            </a:r>
          </a:p>
        </p:txBody>
      </p:sp>
      <p:sp>
        <p:nvSpPr>
          <p:cNvPr id="4" name="Text Box 3"/>
          <p:cNvSpPr txBox="1"/>
          <p:nvPr/>
        </p:nvSpPr>
        <p:spPr>
          <a:xfrm>
            <a:off x="4043680" y="2307590"/>
            <a:ext cx="4150995" cy="1753235"/>
          </a:xfrm>
          <a:prstGeom prst="rect">
            <a:avLst/>
          </a:prstGeom>
          <a:noFill/>
        </p:spPr>
        <p:txBody>
          <a:bodyPr wrap="square" rtlCol="0">
            <a:spAutoFit/>
          </a:bodyPr>
          <a:lstStyle/>
          <a:p>
            <a:r>
              <a:rPr lang="en-US"/>
              <a:t>Thuật toán Prim hay còn gọi là thuật toán Jarnik được phát triển vào năm 1930 bởi nhà toán học người Czech Vojtěch Jarník sau đó được tái khám phá và công bố lại bới nhà khoa học máy tính Robert C. Prim vào 1957.</a:t>
            </a:r>
          </a:p>
        </p:txBody>
      </p:sp>
      <p:pic>
        <p:nvPicPr>
          <p:cNvPr id="5" name="Picture 4" descr="Vojtěch_Jarník"/>
          <p:cNvPicPr>
            <a:picLocks noChangeAspect="1"/>
          </p:cNvPicPr>
          <p:nvPr/>
        </p:nvPicPr>
        <p:blipFill>
          <a:blip r:embed="rId3"/>
          <a:stretch>
            <a:fillRect/>
          </a:stretch>
        </p:blipFill>
        <p:spPr>
          <a:xfrm>
            <a:off x="1595120" y="1880870"/>
            <a:ext cx="1847850" cy="2607310"/>
          </a:xfrm>
          <a:prstGeom prst="rect">
            <a:avLst/>
          </a:prstGeom>
        </p:spPr>
      </p:pic>
      <p:pic>
        <p:nvPicPr>
          <p:cNvPr id="6" name="Picture 5" descr="Robert Clay Prim"/>
          <p:cNvPicPr>
            <a:picLocks noChangeAspect="1"/>
          </p:cNvPicPr>
          <p:nvPr/>
        </p:nvPicPr>
        <p:blipFill>
          <a:blip r:embed="rId4"/>
          <a:stretch>
            <a:fillRect/>
          </a:stretch>
        </p:blipFill>
        <p:spPr>
          <a:xfrm>
            <a:off x="8399780" y="1952625"/>
            <a:ext cx="2045335" cy="25927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1" name="Picture 3" descr="D:\아초_C\ah\템플릿작업\템플릿_27\png\05.png"/>
          <p:cNvPicPr>
            <a:picLocks noChangeAspect="1"/>
          </p:cNvPicPr>
          <p:nvPr/>
        </p:nvPicPr>
        <p:blipFill>
          <a:blip r:embed="rId2"/>
          <a:stretch>
            <a:fillRect/>
          </a:stretch>
        </p:blipFill>
        <p:spPr>
          <a:xfrm>
            <a:off x="-60325" y="0"/>
            <a:ext cx="4211638" cy="1447800"/>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551498" y="4581208"/>
            <a:ext cx="2366962" cy="2078037"/>
          </a:xfrm>
          <a:prstGeom prst="rect">
            <a:avLst/>
          </a:prstGeom>
          <a:noFill/>
          <a:ln w="9525">
            <a:noFill/>
          </a:ln>
        </p:spPr>
      </p:pic>
      <p:pic>
        <p:nvPicPr>
          <p:cNvPr id="13317" name="Picture 2" descr="D:\아초_C\ah\템플릿작업\템플릿_27\png\13.png"/>
          <p:cNvPicPr>
            <a:picLocks noChangeAspect="1"/>
          </p:cNvPicPr>
          <p:nvPr/>
        </p:nvPicPr>
        <p:blipFill>
          <a:blip r:embed="rId4"/>
          <a:srcRect l="7675" t="2452" r="11684" b="3387"/>
          <a:stretch>
            <a:fillRect/>
          </a:stretch>
        </p:blipFill>
        <p:spPr>
          <a:xfrm>
            <a:off x="9228138" y="656908"/>
            <a:ext cx="2374900" cy="1325562"/>
          </a:xfrm>
          <a:prstGeom prst="rect">
            <a:avLst/>
          </a:prstGeom>
          <a:noFill/>
          <a:ln w="9525">
            <a:noFill/>
          </a:ln>
        </p:spPr>
      </p:pic>
      <p:sp>
        <p:nvSpPr>
          <p:cNvPr id="2" name="Text Box 1"/>
          <p:cNvSpPr txBox="1"/>
          <p:nvPr/>
        </p:nvSpPr>
        <p:spPr>
          <a:xfrm>
            <a:off x="1451610" y="1196975"/>
            <a:ext cx="2599690"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Khái niệm</a:t>
            </a:r>
          </a:p>
        </p:txBody>
      </p:sp>
      <p:sp>
        <p:nvSpPr>
          <p:cNvPr id="3" name="Text Box 2"/>
          <p:cNvSpPr txBox="1"/>
          <p:nvPr/>
        </p:nvSpPr>
        <p:spPr>
          <a:xfrm>
            <a:off x="1880235" y="2637155"/>
            <a:ext cx="8431530" cy="1198880"/>
          </a:xfrm>
          <a:prstGeom prst="rect">
            <a:avLst/>
          </a:prstGeom>
          <a:noFill/>
        </p:spPr>
        <p:txBody>
          <a:bodyPr wrap="square" rtlCol="0">
            <a:spAutoFit/>
          </a:bodyPr>
          <a:lstStyle/>
          <a:p>
            <a:r>
              <a:rPr lang="en-US"/>
              <a:t>Trong khoa học máy tính, thuật toán Prim là một thuật toán tham lam để tìm cây bao trùm nhỏ nhất của một đồ thị vô hướng có trọng  số liên thông.     Nghĩa là nó tìm một tập hợp các cạnh của đồ thị tạo thành một cây chứa tất cả các đỉnh, sao cho tổng trọng số các cạnh của cây là nhỏ nhất.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13317" name="Picture 2" descr="D:\아초_C\ah\템플릿작업\템플릿_27\png\13.png"/>
          <p:cNvPicPr>
            <a:picLocks noChangeAspect="1"/>
          </p:cNvPicPr>
          <p:nvPr/>
        </p:nvPicPr>
        <p:blipFill>
          <a:blip r:embed="rId3"/>
          <a:srcRect l="7675" t="2452" r="11684" b="3387"/>
          <a:stretch>
            <a:fillRect/>
          </a:stretch>
        </p:blipFill>
        <p:spPr>
          <a:xfrm>
            <a:off x="9156383" y="5192713"/>
            <a:ext cx="2374900" cy="1325562"/>
          </a:xfrm>
          <a:prstGeom prst="rect">
            <a:avLst/>
          </a:prstGeom>
          <a:noFill/>
          <a:ln w="9525">
            <a:noFill/>
          </a:ln>
        </p:spPr>
      </p:pic>
      <p:sp>
        <p:nvSpPr>
          <p:cNvPr id="2" name="Text Box 1"/>
          <p:cNvSpPr txBox="1"/>
          <p:nvPr/>
        </p:nvSpPr>
        <p:spPr>
          <a:xfrm>
            <a:off x="1277620" y="1042035"/>
            <a:ext cx="2946400"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Ý tưởng</a:t>
            </a:r>
          </a:p>
        </p:txBody>
      </p:sp>
      <p:sp>
        <p:nvSpPr>
          <p:cNvPr id="3" name="Text Box 2"/>
          <p:cNvSpPr txBox="1"/>
          <p:nvPr/>
        </p:nvSpPr>
        <p:spPr>
          <a:xfrm>
            <a:off x="1790700" y="1844675"/>
            <a:ext cx="7366000" cy="4523105"/>
          </a:xfrm>
          <a:prstGeom prst="rect">
            <a:avLst/>
          </a:prstGeom>
          <a:noFill/>
        </p:spPr>
        <p:txBody>
          <a:bodyPr wrap="square" rtlCol="0">
            <a:spAutoFit/>
          </a:bodyPr>
          <a:lstStyle/>
          <a:p>
            <a:r>
              <a:rPr lang="en-US"/>
              <a:t>Thuật toán xuất phát từ một cây chỉ chứa đúng một đỉnh và mở rộng từng bước một, mỗi bước thêm một cạnh mới vào cây, cho tới khi bao trùm được tất cả các đỉnh của đồ thị.</a:t>
            </a:r>
          </a:p>
          <a:p>
            <a:endParaRPr lang="en-US"/>
          </a:p>
          <a:p>
            <a:r>
              <a:rPr lang="en-US"/>
              <a:t>- Dữ liệu vào: Một đồ thị có trọng số liên thông với tập hợp đỉnh V  và tập hợp cạnh E (trọng số có thể âm). Đồng thời cũng dùng V và E để ký hiệu số đỉnh và số cạnh của đồ thị.</a:t>
            </a:r>
          </a:p>
          <a:p>
            <a:r>
              <a:rPr lang="en-US"/>
              <a:t>- Khởi tạo: Vmới = {x}, trong đó x là một đỉnh bất kì (đỉnh bắt đầu)   trong V, Emới = {}</a:t>
            </a:r>
          </a:p>
          <a:p>
            <a:r>
              <a:rPr lang="en-US"/>
              <a:t>- Lặp lại cho tới khi Vmới = V:</a:t>
            </a:r>
          </a:p>
          <a:p>
            <a:r>
              <a:rPr lang="en-US"/>
              <a:t> - Chọn cạnh (u, v) có trọng số nhỏ nhất thỏa mãn u thuộc Vmới và   v không thuộc Vmới (nếu có nhiều cạnh như vậy thì chọn một cạnh bất kì trong chúng)</a:t>
            </a:r>
          </a:p>
          <a:p>
            <a:r>
              <a:rPr lang="en-US"/>
              <a:t> - Thêm v vào Vmới, và thêm cạnh (u, v) vào Emới</a:t>
            </a:r>
          </a:p>
          <a:p>
            <a:r>
              <a:rPr lang="en-US"/>
              <a:t>- Dữ liệu ra: Vmới và Emới là tập hợp đỉnh và tập hợp cạnh của   một cây bao trùm nhỏ nhất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63320" y="836930"/>
            <a:ext cx="335343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Độ phức tạp</a:t>
            </a:r>
          </a:p>
        </p:txBody>
      </p:sp>
      <p:pic>
        <p:nvPicPr>
          <p:cNvPr id="13316" name="Picture 5" descr="D:\아초_C\ah\템플릿작업\템플릿_27\png\09.png"/>
          <p:cNvPicPr>
            <a:picLocks noChangeAspect="1"/>
          </p:cNvPicPr>
          <p:nvPr/>
        </p:nvPicPr>
        <p:blipFill>
          <a:blip r:embed="rId2"/>
          <a:stretch>
            <a:fillRect/>
          </a:stretch>
        </p:blipFill>
        <p:spPr>
          <a:xfrm>
            <a:off x="9732328" y="4689158"/>
            <a:ext cx="2366962" cy="2078037"/>
          </a:xfrm>
          <a:prstGeom prst="rect">
            <a:avLst/>
          </a:prstGeom>
          <a:noFill/>
          <a:ln w="9525">
            <a:noFill/>
          </a:ln>
        </p:spPr>
      </p:pic>
      <p:sp>
        <p:nvSpPr>
          <p:cNvPr id="3" name="Text Box 2"/>
          <p:cNvSpPr txBox="1"/>
          <p:nvPr/>
        </p:nvSpPr>
        <p:spPr>
          <a:xfrm>
            <a:off x="1971040" y="2421255"/>
            <a:ext cx="8574405" cy="1753235"/>
          </a:xfrm>
          <a:prstGeom prst="rect">
            <a:avLst/>
          </a:prstGeom>
          <a:noFill/>
        </p:spPr>
        <p:txBody>
          <a:bodyPr wrap="square" rtlCol="0">
            <a:spAutoFit/>
          </a:bodyPr>
          <a:lstStyle/>
          <a:p>
            <a:r>
              <a:rPr lang="en-US"/>
              <a:t>Một cách lập trình đơn giản sử dụng ma trận kề và tìm kiếm toàn bộ mảng    để tìm cạnh có trọng số nhỏ nhất có thời gian chạy O(V^2). Bằng cách sử      dụng cấu trúc dữ liệu đống nhị phân và danh sách kề, có thể giảm thời gian   chạy xuống O(E log V). Bằng cách sử dụng cấu trúc dữ liệu đống Fibonacci     phức tạp hơn, có thể giảm thời gian chạy xuống O(E + V log V), nhanh hơn    thuật toán trước khi đồ thị có số cạnh E=ω(V).</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아초_C\ah\템플릿작업\템플릿_27\png\02.png"/>
          <p:cNvPicPr>
            <a:picLocks noChangeAspect="1"/>
          </p:cNvPicPr>
          <p:nvPr/>
        </p:nvPicPr>
        <p:blipFill>
          <a:blip r:embed="rId2"/>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56832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Các cách biểu diễn đồ thị trong      chương trình máy tính</a:t>
            </a:r>
          </a:p>
        </p:txBody>
      </p:sp>
      <p:sp>
        <p:nvSpPr>
          <p:cNvPr id="8" name="TextBox 7"/>
          <p:cNvSpPr txBox="1"/>
          <p:nvPr/>
        </p:nvSpPr>
        <p:spPr>
          <a:xfrm>
            <a:off x="4430713" y="2889250"/>
            <a:ext cx="3614738"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a:latin typeface="Arial" panose="020B0604020202020204" pitchFamily="34" charset="0"/>
                <a:ea typeface="HY견고딕" pitchFamily="18" charset="-127"/>
                <a:cs typeface="Arial" panose="020B0604020202020204" pitchFamily="34" charset="0"/>
              </a:rPr>
              <a:t>I. Đồ thị</a:t>
            </a:r>
          </a:p>
        </p:txBody>
      </p:sp>
      <p:pic>
        <p:nvPicPr>
          <p:cNvPr id="9222" name="Picture 2" descr="D:\아초_C\ah\템플릿작업\템플릿_27\png\03.png"/>
          <p:cNvPicPr>
            <a:picLocks noChangeAspect="1"/>
          </p:cNvPicPr>
          <p:nvPr/>
        </p:nvPicPr>
        <p:blipFill>
          <a:blip r:embed="rId3"/>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4"/>
          <a:stretch>
            <a:fillRect/>
          </a:stretch>
        </p:blipFill>
        <p:spPr>
          <a:xfrm>
            <a:off x="8724900" y="4473575"/>
            <a:ext cx="1508125" cy="1325563"/>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63320" y="836930"/>
            <a:ext cx="237934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Minh họa</a:t>
            </a:r>
          </a:p>
        </p:txBody>
      </p:sp>
      <p:pic>
        <p:nvPicPr>
          <p:cNvPr id="13316" name="Picture 5" descr="D:\아초_C\ah\템플릿작업\템플릿_27\png\09.png"/>
          <p:cNvPicPr>
            <a:picLocks noChangeAspect="1"/>
          </p:cNvPicPr>
          <p:nvPr/>
        </p:nvPicPr>
        <p:blipFill>
          <a:blip r:embed="rId2"/>
          <a:stretch>
            <a:fillRect/>
          </a:stretch>
        </p:blipFill>
        <p:spPr>
          <a:xfrm>
            <a:off x="9732328" y="4689158"/>
            <a:ext cx="2366962" cy="2078037"/>
          </a:xfrm>
          <a:prstGeom prst="rect">
            <a:avLst/>
          </a:prstGeom>
          <a:noFill/>
          <a:ln w="9525">
            <a:noFill/>
          </a:ln>
        </p:spPr>
      </p:pic>
      <p:pic>
        <p:nvPicPr>
          <p:cNvPr id="3" name="Picture 2" descr="1024px-Prim_Algorithm_0.svg"/>
          <p:cNvPicPr>
            <a:picLocks noChangeAspect="1"/>
          </p:cNvPicPr>
          <p:nvPr/>
        </p:nvPicPr>
        <p:blipFill>
          <a:blip r:embed="rId3"/>
          <a:stretch>
            <a:fillRect/>
          </a:stretch>
        </p:blipFill>
        <p:spPr>
          <a:xfrm>
            <a:off x="3900170" y="1917065"/>
            <a:ext cx="4383405" cy="3673475"/>
          </a:xfrm>
          <a:prstGeom prst="rect">
            <a:avLst/>
          </a:prstGeom>
        </p:spPr>
      </p:pic>
      <p:pic>
        <p:nvPicPr>
          <p:cNvPr id="4" name="Picture 3" descr="1024px-Prim_Algorithm_1.svg"/>
          <p:cNvPicPr>
            <a:picLocks noChangeAspect="1"/>
          </p:cNvPicPr>
          <p:nvPr/>
        </p:nvPicPr>
        <p:blipFill>
          <a:blip r:embed="rId4"/>
          <a:stretch>
            <a:fillRect/>
          </a:stretch>
        </p:blipFill>
        <p:spPr>
          <a:xfrm>
            <a:off x="3888105" y="1917065"/>
            <a:ext cx="4415790" cy="3700780"/>
          </a:xfrm>
          <a:prstGeom prst="rect">
            <a:avLst/>
          </a:prstGeom>
        </p:spPr>
      </p:pic>
      <p:pic>
        <p:nvPicPr>
          <p:cNvPr id="5" name="Picture 4" descr="1024px-Prim_Algorithm_2.svg"/>
          <p:cNvPicPr>
            <a:picLocks noChangeAspect="1"/>
          </p:cNvPicPr>
          <p:nvPr/>
        </p:nvPicPr>
        <p:blipFill>
          <a:blip r:embed="rId5"/>
          <a:stretch>
            <a:fillRect/>
          </a:stretch>
        </p:blipFill>
        <p:spPr>
          <a:xfrm>
            <a:off x="3822700" y="1880870"/>
            <a:ext cx="4538345" cy="3803015"/>
          </a:xfrm>
          <a:prstGeom prst="rect">
            <a:avLst/>
          </a:prstGeom>
        </p:spPr>
      </p:pic>
      <p:pic>
        <p:nvPicPr>
          <p:cNvPr id="6" name="Picture 5" descr="1024px-Prim_Algorithm_3.svg"/>
          <p:cNvPicPr>
            <a:picLocks noChangeAspect="1"/>
          </p:cNvPicPr>
          <p:nvPr/>
        </p:nvPicPr>
        <p:blipFill>
          <a:blip r:embed="rId6"/>
          <a:stretch>
            <a:fillRect/>
          </a:stretch>
        </p:blipFill>
        <p:spPr>
          <a:xfrm>
            <a:off x="4004945" y="1917065"/>
            <a:ext cx="4173855" cy="3497580"/>
          </a:xfrm>
          <a:prstGeom prst="rect">
            <a:avLst/>
          </a:prstGeom>
        </p:spPr>
      </p:pic>
      <p:pic>
        <p:nvPicPr>
          <p:cNvPr id="7" name="Picture 6" descr="1024px-Prim_Algorithm_4.svg"/>
          <p:cNvPicPr>
            <a:picLocks noChangeAspect="1"/>
          </p:cNvPicPr>
          <p:nvPr/>
        </p:nvPicPr>
        <p:blipFill>
          <a:blip r:embed="rId7"/>
          <a:stretch>
            <a:fillRect/>
          </a:stretch>
        </p:blipFill>
        <p:spPr>
          <a:xfrm>
            <a:off x="3935730" y="1880870"/>
            <a:ext cx="4347210" cy="3642995"/>
          </a:xfrm>
          <a:prstGeom prst="rect">
            <a:avLst/>
          </a:prstGeom>
        </p:spPr>
      </p:pic>
      <p:pic>
        <p:nvPicPr>
          <p:cNvPr id="8" name="Picture 7" descr="1024px-Prim_Algorithm_5.svg"/>
          <p:cNvPicPr>
            <a:picLocks noChangeAspect="1"/>
          </p:cNvPicPr>
          <p:nvPr/>
        </p:nvPicPr>
        <p:blipFill>
          <a:blip r:embed="rId8"/>
          <a:stretch>
            <a:fillRect/>
          </a:stretch>
        </p:blipFill>
        <p:spPr>
          <a:xfrm>
            <a:off x="3909060" y="1880870"/>
            <a:ext cx="4401185" cy="3688080"/>
          </a:xfrm>
          <a:prstGeom prst="rect">
            <a:avLst/>
          </a:prstGeom>
        </p:spPr>
      </p:pic>
      <p:pic>
        <p:nvPicPr>
          <p:cNvPr id="9" name="Picture 8" descr="1024px-Prim_Algorithm_6.svg"/>
          <p:cNvPicPr>
            <a:picLocks noChangeAspect="1"/>
          </p:cNvPicPr>
          <p:nvPr/>
        </p:nvPicPr>
        <p:blipFill>
          <a:blip r:embed="rId9"/>
          <a:stretch>
            <a:fillRect/>
          </a:stretch>
        </p:blipFill>
        <p:spPr>
          <a:xfrm>
            <a:off x="3747135" y="1818005"/>
            <a:ext cx="4688840" cy="3928745"/>
          </a:xfrm>
          <a:prstGeom prst="rect">
            <a:avLst/>
          </a:prstGeom>
        </p:spPr>
      </p:pic>
      <p:pic>
        <p:nvPicPr>
          <p:cNvPr id="10" name="Picture 9" descr="1024px-Prim_Algorithm_7.svg"/>
          <p:cNvPicPr>
            <a:picLocks noChangeAspect="1"/>
          </p:cNvPicPr>
          <p:nvPr/>
        </p:nvPicPr>
        <p:blipFill>
          <a:blip r:embed="rId10"/>
          <a:stretch>
            <a:fillRect/>
          </a:stretch>
        </p:blipFill>
        <p:spPr>
          <a:xfrm>
            <a:off x="3755390" y="1809115"/>
            <a:ext cx="4759325" cy="39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3322" name="Picture 2" descr="D:\아초_C\ah\템플릿작업\템플릿_27\png\01.png"/>
          <p:cNvPicPr>
            <a:picLocks noChangeAspect="1"/>
          </p:cNvPicPr>
          <p:nvPr/>
        </p:nvPicPr>
        <p:blipFill>
          <a:blip r:embed="rId3"/>
          <a:srcRect t="41223" b="22137"/>
          <a:stretch>
            <a:fillRect/>
          </a:stretch>
        </p:blipFill>
        <p:spPr>
          <a:xfrm>
            <a:off x="11430" y="8890"/>
            <a:ext cx="3865245" cy="490220"/>
          </a:xfrm>
          <a:prstGeom prst="rect">
            <a:avLst/>
          </a:prstGeom>
          <a:noFill/>
          <a:ln w="9525">
            <a:noFill/>
          </a:ln>
        </p:spPr>
      </p:pic>
      <p:pic>
        <p:nvPicPr>
          <p:cNvPr id="2" name="Picture 2" descr="D:\아초_C\ah\템플릿작업\템플릿_27\png\01.png"/>
          <p:cNvPicPr>
            <a:picLocks noChangeAspect="1"/>
          </p:cNvPicPr>
          <p:nvPr/>
        </p:nvPicPr>
        <p:blipFill>
          <a:blip r:embed="rId3"/>
          <a:srcRect t="41223" b="22137"/>
          <a:stretch>
            <a:fillRect/>
          </a:stretch>
        </p:blipFill>
        <p:spPr>
          <a:xfrm>
            <a:off x="3876675" y="8890"/>
            <a:ext cx="3865245" cy="490220"/>
          </a:xfrm>
          <a:prstGeom prst="rect">
            <a:avLst/>
          </a:prstGeom>
          <a:noFill/>
          <a:ln w="9525">
            <a:noFill/>
          </a:ln>
        </p:spPr>
      </p:pic>
      <p:pic>
        <p:nvPicPr>
          <p:cNvPr id="3" name="Picture 2" descr="D:\아초_C\ah\템플릿작업\템플릿_27\png\01.png"/>
          <p:cNvPicPr>
            <a:picLocks noChangeAspect="1"/>
          </p:cNvPicPr>
          <p:nvPr/>
        </p:nvPicPr>
        <p:blipFill>
          <a:blip r:embed="rId3"/>
          <a:srcRect t="41223" b="22137"/>
          <a:stretch>
            <a:fillRect/>
          </a:stretch>
        </p:blipFill>
        <p:spPr>
          <a:xfrm>
            <a:off x="7752080" y="8890"/>
            <a:ext cx="3865245" cy="490220"/>
          </a:xfrm>
          <a:prstGeom prst="rect">
            <a:avLst/>
          </a:prstGeom>
          <a:noFill/>
          <a:ln w="9525">
            <a:noFill/>
          </a:ln>
        </p:spPr>
      </p:pic>
      <p:pic>
        <p:nvPicPr>
          <p:cNvPr id="4" name="Picture 2" descr="D:\아초_C\ah\템플릿작업\템플릿_27\png\01.png"/>
          <p:cNvPicPr>
            <a:picLocks noChangeAspect="1"/>
          </p:cNvPicPr>
          <p:nvPr/>
        </p:nvPicPr>
        <p:blipFill>
          <a:blip r:embed="rId3"/>
          <a:srcRect t="41223" b="22137"/>
          <a:stretch>
            <a:fillRect/>
          </a:stretch>
        </p:blipFill>
        <p:spPr>
          <a:xfrm>
            <a:off x="8328660" y="8890"/>
            <a:ext cx="3865245" cy="490220"/>
          </a:xfrm>
          <a:prstGeom prst="rect">
            <a:avLst/>
          </a:prstGeom>
          <a:noFill/>
          <a:ln w="9525">
            <a:noFill/>
          </a:ln>
        </p:spPr>
      </p:pic>
      <p:pic>
        <p:nvPicPr>
          <p:cNvPr id="13318" name="Picture 3" descr="D:\아초_C\ah\템플릿작업\템플릿_27\png\14.png"/>
          <p:cNvPicPr>
            <a:picLocks noChangeAspect="1"/>
          </p:cNvPicPr>
          <p:nvPr/>
        </p:nvPicPr>
        <p:blipFill>
          <a:blip r:embed="rId2"/>
          <a:srcRect t="3104" r="16449" b="15086"/>
          <a:stretch>
            <a:fillRect/>
          </a:stretch>
        </p:blipFill>
        <p:spPr>
          <a:xfrm>
            <a:off x="10862310" y="332740"/>
            <a:ext cx="1155700" cy="1191260"/>
          </a:xfrm>
          <a:prstGeom prst="rect">
            <a:avLst/>
          </a:prstGeom>
          <a:noFill/>
          <a:ln w="9525">
            <a:noFill/>
          </a:ln>
        </p:spPr>
      </p:pic>
      <p:pic>
        <p:nvPicPr>
          <p:cNvPr id="5" name="Picture 3" descr="D:\아초_C\ah\템플릿작업\템플릿_27\png\14.png"/>
          <p:cNvPicPr>
            <a:picLocks noChangeAspect="1"/>
          </p:cNvPicPr>
          <p:nvPr/>
        </p:nvPicPr>
        <p:blipFill>
          <a:blip r:embed="rId2"/>
          <a:srcRect t="3104" r="16449" b="15086"/>
          <a:stretch>
            <a:fillRect/>
          </a:stretch>
        </p:blipFill>
        <p:spPr>
          <a:xfrm rot="16200000" flipH="1">
            <a:off x="9680575" y="1356360"/>
            <a:ext cx="1291590" cy="1332230"/>
          </a:xfrm>
          <a:prstGeom prst="rect">
            <a:avLst/>
          </a:prstGeom>
          <a:noFill/>
          <a:ln w="9525">
            <a:noFill/>
          </a:ln>
        </p:spPr>
      </p:pic>
      <p:sp>
        <p:nvSpPr>
          <p:cNvPr id="6" name="Text Box 5"/>
          <p:cNvSpPr txBox="1"/>
          <p:nvPr/>
        </p:nvSpPr>
        <p:spPr>
          <a:xfrm>
            <a:off x="1054100" y="836295"/>
            <a:ext cx="535749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Ưu và nhược điểm</a:t>
            </a:r>
          </a:p>
        </p:txBody>
      </p:sp>
      <p:sp>
        <p:nvSpPr>
          <p:cNvPr id="7" name="Text Box 6"/>
          <p:cNvSpPr txBox="1"/>
          <p:nvPr/>
        </p:nvSpPr>
        <p:spPr>
          <a:xfrm>
            <a:off x="1532255" y="1734820"/>
            <a:ext cx="2298065" cy="368300"/>
          </a:xfrm>
          <a:prstGeom prst="rect">
            <a:avLst/>
          </a:prstGeom>
          <a:noFill/>
        </p:spPr>
        <p:txBody>
          <a:bodyPr wrap="square" rtlCol="0">
            <a:spAutoFit/>
          </a:bodyPr>
          <a:lstStyle/>
          <a:p>
            <a:r>
              <a:rPr lang="en-US" b="1">
                <a:solidFill>
                  <a:schemeClr val="tx1"/>
                </a:solidFill>
                <a:effectLst>
                  <a:outerShdw blurRad="38100" dist="19050" dir="2700000" algn="tl" rotWithShape="0">
                    <a:schemeClr val="dk1">
                      <a:alpha val="40000"/>
                    </a:schemeClr>
                  </a:outerShdw>
                </a:effectLst>
              </a:rPr>
              <a:t>Ưu điểm</a:t>
            </a:r>
          </a:p>
        </p:txBody>
      </p:sp>
      <p:sp>
        <p:nvSpPr>
          <p:cNvPr id="8" name="Text Box 7"/>
          <p:cNvSpPr txBox="1"/>
          <p:nvPr/>
        </p:nvSpPr>
        <p:spPr>
          <a:xfrm>
            <a:off x="1532255" y="2385060"/>
            <a:ext cx="8476615" cy="368300"/>
          </a:xfrm>
          <a:prstGeom prst="rect">
            <a:avLst/>
          </a:prstGeom>
          <a:noFill/>
        </p:spPr>
        <p:txBody>
          <a:bodyPr wrap="square" rtlCol="0">
            <a:spAutoFit/>
          </a:bodyPr>
          <a:lstStyle/>
          <a:p>
            <a:r>
              <a:rPr lang="en-US"/>
              <a:t>Đối với đồ thị có nhiều cạnh thì thuật toán Prims chiếm ưu thế về mặt tốc độ</a:t>
            </a:r>
          </a:p>
        </p:txBody>
      </p:sp>
      <p:sp>
        <p:nvSpPr>
          <p:cNvPr id="9" name="Text Box 8"/>
          <p:cNvSpPr txBox="1"/>
          <p:nvPr/>
        </p:nvSpPr>
        <p:spPr>
          <a:xfrm>
            <a:off x="1559560" y="3244850"/>
            <a:ext cx="2298065" cy="368300"/>
          </a:xfrm>
          <a:prstGeom prst="rect">
            <a:avLst/>
          </a:prstGeom>
          <a:noFill/>
        </p:spPr>
        <p:txBody>
          <a:bodyPr wrap="square" rtlCol="0">
            <a:spAutoFit/>
          </a:bodyPr>
          <a:lstStyle/>
          <a:p>
            <a:r>
              <a:rPr lang="en-US" b="1">
                <a:solidFill>
                  <a:schemeClr val="tx1"/>
                </a:solidFill>
                <a:effectLst>
                  <a:outerShdw blurRad="38100" dist="19050" dir="2700000" algn="tl" rotWithShape="0">
                    <a:schemeClr val="dk1">
                      <a:alpha val="40000"/>
                    </a:schemeClr>
                  </a:outerShdw>
                </a:effectLst>
              </a:rPr>
              <a:t>Nhược điểm</a:t>
            </a:r>
          </a:p>
        </p:txBody>
      </p:sp>
      <p:sp>
        <p:nvSpPr>
          <p:cNvPr id="10" name="Text Box 9"/>
          <p:cNvSpPr txBox="1"/>
          <p:nvPr/>
        </p:nvSpPr>
        <p:spPr>
          <a:xfrm>
            <a:off x="1532255" y="4149090"/>
            <a:ext cx="8476615" cy="368300"/>
          </a:xfrm>
          <a:prstGeom prst="rect">
            <a:avLst/>
          </a:prstGeom>
          <a:noFill/>
        </p:spPr>
        <p:txBody>
          <a:bodyPr wrap="square" rtlCol="0">
            <a:spAutoFit/>
          </a:bodyPr>
          <a:lstStyle/>
          <a:p>
            <a:r>
              <a:rPr lang="en-US">
                <a:sym typeface="+mn-ea"/>
              </a:rPr>
              <a:t>Nhưng đối với một đồ thị không liên thông thì thuật toán này chịu thua</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아초_C\ah\템플릿작업\템플릿_27\png\02.png"/>
          <p:cNvPicPr>
            <a:picLocks noChangeAspect="1"/>
          </p:cNvPicPr>
          <p:nvPr/>
        </p:nvPicPr>
        <p:blipFill>
          <a:blip r:embed="rId2"/>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Ý tưởng và ứng dụng</a:t>
            </a:r>
          </a:p>
        </p:txBody>
      </p:sp>
      <p:sp>
        <p:nvSpPr>
          <p:cNvPr id="8" name="TextBox 7"/>
          <p:cNvSpPr txBox="1"/>
          <p:nvPr/>
        </p:nvSpPr>
        <p:spPr>
          <a:xfrm>
            <a:off x="3575685" y="2888615"/>
            <a:ext cx="505587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a:latin typeface="Arial" panose="020B0604020202020204" pitchFamily="34" charset="0"/>
                <a:ea typeface="HY견고딕" pitchFamily="18" charset="-127"/>
                <a:cs typeface="Arial" panose="020B0604020202020204" pitchFamily="34" charset="0"/>
              </a:rPr>
              <a:t>IV. Thuật toán Kruskal</a:t>
            </a:r>
          </a:p>
        </p:txBody>
      </p:sp>
      <p:pic>
        <p:nvPicPr>
          <p:cNvPr id="9222" name="Picture 2" descr="D:\아초_C\ah\템플릿작업\템플릿_27\png\03.png"/>
          <p:cNvPicPr>
            <a:picLocks noChangeAspect="1"/>
          </p:cNvPicPr>
          <p:nvPr/>
        </p:nvPicPr>
        <p:blipFill>
          <a:blip r:embed="rId3"/>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4"/>
          <a:stretch>
            <a:fillRect/>
          </a:stretch>
        </p:blipFill>
        <p:spPr>
          <a:xfrm>
            <a:off x="8724900" y="4473575"/>
            <a:ext cx="1508125" cy="1325563"/>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4" name="Picture 3" descr="D:\아초_C\ah\템플릿작업\템플릿_27\png\08.png"/>
          <p:cNvPicPr>
            <a:picLocks noChangeAspect="1"/>
          </p:cNvPicPr>
          <p:nvPr/>
        </p:nvPicPr>
        <p:blipFill>
          <a:blip r:embed="rId2"/>
          <a:srcRect l="16907" t="8867" r="20488" b="12909"/>
          <a:stretch>
            <a:fillRect/>
          </a:stretch>
        </p:blipFill>
        <p:spPr>
          <a:xfrm>
            <a:off x="9840595" y="260350"/>
            <a:ext cx="2059940" cy="1929765"/>
          </a:xfrm>
          <a:prstGeom prst="rect">
            <a:avLst/>
          </a:prstGeom>
          <a:noFill/>
          <a:ln w="9525">
            <a:noFill/>
          </a:ln>
        </p:spPr>
      </p:pic>
      <p:sp>
        <p:nvSpPr>
          <p:cNvPr id="2" name="Text Box 1"/>
          <p:cNvSpPr txBox="1"/>
          <p:nvPr/>
        </p:nvSpPr>
        <p:spPr>
          <a:xfrm>
            <a:off x="1487805" y="800735"/>
            <a:ext cx="284289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rPr>
              <a:t>Giới Thiệu</a:t>
            </a:r>
          </a:p>
        </p:txBody>
      </p:sp>
      <p:sp>
        <p:nvSpPr>
          <p:cNvPr id="3" name="Text Box 2"/>
          <p:cNvSpPr txBox="1"/>
          <p:nvPr/>
        </p:nvSpPr>
        <p:spPr>
          <a:xfrm>
            <a:off x="2099310" y="2253615"/>
            <a:ext cx="2816225" cy="1753235"/>
          </a:xfrm>
          <a:prstGeom prst="rect">
            <a:avLst/>
          </a:prstGeom>
          <a:noFill/>
        </p:spPr>
        <p:txBody>
          <a:bodyPr wrap="square" rtlCol="0">
            <a:spAutoFit/>
          </a:bodyPr>
          <a:lstStyle/>
          <a:p>
            <a:r>
              <a:rPr lang="en-US"/>
              <a:t>Thuật toán này xuất bản lần đầu tiên năm 1956   trong cuốn  </a:t>
            </a:r>
            <a:r>
              <a:rPr lang="en-US" b="1">
                <a:solidFill>
                  <a:schemeClr val="accent2">
                    <a:lumMod val="50000"/>
                  </a:schemeClr>
                </a:solidFill>
              </a:rPr>
              <a:t>Proceedings of the American Mathematical Society</a:t>
            </a:r>
            <a:r>
              <a:rPr lang="en-US"/>
              <a:t>, bởi      Joseph Kruskal</a:t>
            </a:r>
          </a:p>
        </p:txBody>
      </p:sp>
      <p:pic>
        <p:nvPicPr>
          <p:cNvPr id="4" name="Picture 3" descr="13kruskal"/>
          <p:cNvPicPr>
            <a:picLocks noChangeAspect="1"/>
          </p:cNvPicPr>
          <p:nvPr/>
        </p:nvPicPr>
        <p:blipFill>
          <a:blip r:embed="rId3"/>
          <a:stretch>
            <a:fillRect/>
          </a:stretch>
        </p:blipFill>
        <p:spPr>
          <a:xfrm>
            <a:off x="6419850" y="1772920"/>
            <a:ext cx="1809750" cy="2714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1" name="Picture 3" descr="D:\아초_C\ah\템플릿작업\템플릿_27\png\05.png"/>
          <p:cNvPicPr>
            <a:picLocks noChangeAspect="1"/>
          </p:cNvPicPr>
          <p:nvPr/>
        </p:nvPicPr>
        <p:blipFill>
          <a:blip r:embed="rId2"/>
          <a:stretch>
            <a:fillRect/>
          </a:stretch>
        </p:blipFill>
        <p:spPr>
          <a:xfrm>
            <a:off x="-60325" y="-27305"/>
            <a:ext cx="4211638" cy="1447800"/>
          </a:xfrm>
          <a:prstGeom prst="rect">
            <a:avLst/>
          </a:prstGeom>
          <a:noFill/>
          <a:ln w="9525">
            <a:noFill/>
          </a:ln>
        </p:spPr>
      </p:pic>
      <p:pic>
        <p:nvPicPr>
          <p:cNvPr id="13323" name="Picture 4" descr="D:\아초_C\ah\템플릿작업\템플릿_27\png\10.png"/>
          <p:cNvPicPr>
            <a:picLocks noChangeAspect="1"/>
          </p:cNvPicPr>
          <p:nvPr/>
        </p:nvPicPr>
        <p:blipFill>
          <a:blip r:embed="rId3"/>
          <a:stretch>
            <a:fillRect/>
          </a:stretch>
        </p:blipFill>
        <p:spPr>
          <a:xfrm>
            <a:off x="9444355" y="4760913"/>
            <a:ext cx="2195513" cy="1763712"/>
          </a:xfrm>
          <a:prstGeom prst="rect">
            <a:avLst/>
          </a:prstGeom>
          <a:noFill/>
          <a:ln w="9525">
            <a:noFill/>
          </a:ln>
        </p:spPr>
      </p:pic>
      <p:pic>
        <p:nvPicPr>
          <p:cNvPr id="13316" name="Picture 5" descr="D:\아초_C\ah\템플릿작업\템플릿_27\png\09.png"/>
          <p:cNvPicPr>
            <a:picLocks noChangeAspect="1"/>
          </p:cNvPicPr>
          <p:nvPr/>
        </p:nvPicPr>
        <p:blipFill>
          <a:blip r:embed="rId4"/>
          <a:stretch>
            <a:fillRect/>
          </a:stretch>
        </p:blipFill>
        <p:spPr>
          <a:xfrm>
            <a:off x="407353" y="4616768"/>
            <a:ext cx="2366962" cy="2078037"/>
          </a:xfrm>
          <a:prstGeom prst="rect">
            <a:avLst/>
          </a:prstGeom>
          <a:noFill/>
          <a:ln w="9525">
            <a:noFill/>
          </a:ln>
        </p:spPr>
      </p:pic>
      <p:sp>
        <p:nvSpPr>
          <p:cNvPr id="2" name="Text Box 1"/>
          <p:cNvSpPr txBox="1"/>
          <p:nvPr/>
        </p:nvSpPr>
        <p:spPr>
          <a:xfrm>
            <a:off x="1403350" y="1389380"/>
            <a:ext cx="256857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Khái niệm</a:t>
            </a:r>
          </a:p>
        </p:txBody>
      </p:sp>
      <p:sp>
        <p:nvSpPr>
          <p:cNvPr id="3" name="Text Box 2"/>
          <p:cNvSpPr txBox="1"/>
          <p:nvPr/>
        </p:nvSpPr>
        <p:spPr>
          <a:xfrm>
            <a:off x="1739265" y="2691130"/>
            <a:ext cx="7636510" cy="1476375"/>
          </a:xfrm>
          <a:prstGeom prst="rect">
            <a:avLst/>
          </a:prstGeom>
          <a:noFill/>
        </p:spPr>
        <p:txBody>
          <a:bodyPr wrap="square" rtlCol="0">
            <a:spAutoFit/>
          </a:bodyPr>
          <a:lstStyle/>
          <a:p>
            <a:r>
              <a:rPr lang="en-US">
                <a:sym typeface="+mn-ea"/>
              </a:rPr>
              <a:t>Thuật toán Kruskal là một thuật toán trong lý thuyết đồ thị để tìm cây bao trùm nhỏ nhất của một đồ thị liên thông có trọng số. Nói cách    khác, nó tìm một tập hợp các cạnh tạo thành một cây chứa tất cả     các đỉnh của đồ thị và có tổng trọng số các cạnh là nhỏ nhất.Thuật     toán Kruskal là một ví dụ của thuật toán tham lam.</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2" name="Picture 2" descr="D:\아초_C\ah\템플릿작업\템플릿_27\png\01.png"/>
          <p:cNvPicPr>
            <a:picLocks noChangeAspect="1"/>
          </p:cNvPicPr>
          <p:nvPr/>
        </p:nvPicPr>
        <p:blipFill>
          <a:blip r:embed="rId2"/>
          <a:srcRect t="41223" b="22137"/>
          <a:stretch>
            <a:fillRect/>
          </a:stretch>
        </p:blipFill>
        <p:spPr>
          <a:xfrm>
            <a:off x="11430" y="8890"/>
            <a:ext cx="3865245" cy="670560"/>
          </a:xfrm>
          <a:prstGeom prst="rect">
            <a:avLst/>
          </a:prstGeom>
          <a:noFill/>
          <a:ln w="9525">
            <a:noFill/>
          </a:ln>
        </p:spPr>
      </p:pic>
      <p:pic>
        <p:nvPicPr>
          <p:cNvPr id="2" name="Picture 2" descr="D:\아초_C\ah\템플릿작업\템플릿_27\png\01.png"/>
          <p:cNvPicPr>
            <a:picLocks noChangeAspect="1"/>
          </p:cNvPicPr>
          <p:nvPr/>
        </p:nvPicPr>
        <p:blipFill>
          <a:blip r:embed="rId2"/>
          <a:srcRect t="41223" b="22137"/>
          <a:stretch>
            <a:fillRect/>
          </a:stretch>
        </p:blipFill>
        <p:spPr>
          <a:xfrm>
            <a:off x="3876675" y="8890"/>
            <a:ext cx="3865245" cy="670560"/>
          </a:xfrm>
          <a:prstGeom prst="rect">
            <a:avLst/>
          </a:prstGeom>
          <a:noFill/>
          <a:ln w="9525">
            <a:noFill/>
          </a:ln>
        </p:spPr>
      </p:pic>
      <p:pic>
        <p:nvPicPr>
          <p:cNvPr id="3" name="Picture 2" descr="D:\아초_C\ah\템플릿작업\템플릿_27\png\01.png"/>
          <p:cNvPicPr>
            <a:picLocks noChangeAspect="1"/>
          </p:cNvPicPr>
          <p:nvPr/>
        </p:nvPicPr>
        <p:blipFill>
          <a:blip r:embed="rId2"/>
          <a:srcRect t="41223" b="22137"/>
          <a:stretch>
            <a:fillRect/>
          </a:stretch>
        </p:blipFill>
        <p:spPr>
          <a:xfrm>
            <a:off x="7752080" y="8890"/>
            <a:ext cx="3865245" cy="670560"/>
          </a:xfrm>
          <a:prstGeom prst="rect">
            <a:avLst/>
          </a:prstGeom>
          <a:noFill/>
          <a:ln w="9525">
            <a:noFill/>
          </a:ln>
        </p:spPr>
      </p:pic>
      <p:pic>
        <p:nvPicPr>
          <p:cNvPr id="4" name="Picture 2" descr="D:\아초_C\ah\템플릿작업\템플릿_27\png\01.png"/>
          <p:cNvPicPr>
            <a:picLocks noChangeAspect="1"/>
          </p:cNvPicPr>
          <p:nvPr/>
        </p:nvPicPr>
        <p:blipFill>
          <a:blip r:embed="rId2"/>
          <a:srcRect t="41223" b="22137"/>
          <a:stretch>
            <a:fillRect/>
          </a:stretch>
        </p:blipFill>
        <p:spPr>
          <a:xfrm>
            <a:off x="8328660" y="8890"/>
            <a:ext cx="3865245" cy="670560"/>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442913" y="4760913"/>
            <a:ext cx="2366962" cy="2078037"/>
          </a:xfrm>
          <a:prstGeom prst="rect">
            <a:avLst/>
          </a:prstGeom>
          <a:noFill/>
          <a:ln w="9525">
            <a:noFill/>
          </a:ln>
        </p:spPr>
      </p:pic>
      <p:sp>
        <p:nvSpPr>
          <p:cNvPr id="5" name="Text Box 4"/>
          <p:cNvSpPr txBox="1"/>
          <p:nvPr/>
        </p:nvSpPr>
        <p:spPr>
          <a:xfrm>
            <a:off x="1111885" y="1373505"/>
            <a:ext cx="361632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Ý tưởng</a:t>
            </a:r>
          </a:p>
        </p:txBody>
      </p:sp>
      <p:sp>
        <p:nvSpPr>
          <p:cNvPr id="6" name="Text Box 5"/>
          <p:cNvSpPr txBox="1"/>
          <p:nvPr/>
        </p:nvSpPr>
        <p:spPr>
          <a:xfrm>
            <a:off x="1883410" y="2025015"/>
            <a:ext cx="8454390" cy="2861310"/>
          </a:xfrm>
          <a:prstGeom prst="rect">
            <a:avLst/>
          </a:prstGeom>
          <a:noFill/>
        </p:spPr>
        <p:txBody>
          <a:bodyPr wrap="square" rtlCol="0">
            <a:spAutoFit/>
          </a:bodyPr>
          <a:lstStyle/>
          <a:p>
            <a:r>
              <a:rPr lang="en-US"/>
              <a:t>Thuật toán Kruskal dựa trên mô hình xây dựng cây khung nhỏ nhất bằng      thuật toán hợp nhất.</a:t>
            </a:r>
          </a:p>
          <a:p>
            <a:r>
              <a:rPr lang="en-US"/>
              <a:t>Thuật toán không xét các cạnh với thứ tự tuỳ ý.</a:t>
            </a:r>
          </a:p>
          <a:p>
            <a:r>
              <a:rPr lang="en-US"/>
              <a:t>Thuật toán xét các cạnh theo thứ tự đã sắp xếp theo trọng số.</a:t>
            </a:r>
          </a:p>
          <a:p>
            <a:r>
              <a:rPr lang="en-US"/>
              <a:t>Để xây dựng tập n-1 cạnh của cây khung nhỏ nhất - tạm gọi là tập K, Kruskal đề nghị cách kết nạp lần lượt các cạnh vào tập đó theo nguyên tắc như sau:</a:t>
            </a:r>
          </a:p>
          <a:p>
            <a:r>
              <a:rPr lang="en-US"/>
              <a:t>- Ưu tiên các cạnh có trọng số nhỏ hơn.</a:t>
            </a:r>
          </a:p>
          <a:p>
            <a:r>
              <a:rPr lang="en-US"/>
              <a:t>- Kết nạp cạnh khi nó không tạo chu trình với tập cạnh đã kết nạp trước đó.</a:t>
            </a:r>
          </a:p>
          <a:p>
            <a:r>
              <a:rPr lang="en-US"/>
              <a:t>Đó là một nguyên tắc chính xác và đúng đắn, đảm bảo tập K nếu thu đủ      n - 1 cạnh sẽ là cây khung nhỏ nhất.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2" name="Picture 2" descr="D:\아초_C\ah\템플릿작업\템플릿_27\png\01.png"/>
          <p:cNvPicPr>
            <a:picLocks noChangeAspect="1"/>
          </p:cNvPicPr>
          <p:nvPr/>
        </p:nvPicPr>
        <p:blipFill>
          <a:blip r:embed="rId2"/>
          <a:srcRect t="41223" b="22137"/>
          <a:stretch>
            <a:fillRect/>
          </a:stretch>
        </p:blipFill>
        <p:spPr>
          <a:xfrm>
            <a:off x="11430" y="8890"/>
            <a:ext cx="3865245" cy="670560"/>
          </a:xfrm>
          <a:prstGeom prst="rect">
            <a:avLst/>
          </a:prstGeom>
          <a:noFill/>
          <a:ln w="9525">
            <a:noFill/>
          </a:ln>
        </p:spPr>
      </p:pic>
      <p:pic>
        <p:nvPicPr>
          <p:cNvPr id="2" name="Picture 2" descr="D:\아초_C\ah\템플릿작업\템플릿_27\png\01.png"/>
          <p:cNvPicPr>
            <a:picLocks noChangeAspect="1"/>
          </p:cNvPicPr>
          <p:nvPr/>
        </p:nvPicPr>
        <p:blipFill>
          <a:blip r:embed="rId2"/>
          <a:srcRect t="41223" b="22137"/>
          <a:stretch>
            <a:fillRect/>
          </a:stretch>
        </p:blipFill>
        <p:spPr>
          <a:xfrm>
            <a:off x="3876675" y="8890"/>
            <a:ext cx="3865245" cy="670560"/>
          </a:xfrm>
          <a:prstGeom prst="rect">
            <a:avLst/>
          </a:prstGeom>
          <a:noFill/>
          <a:ln w="9525">
            <a:noFill/>
          </a:ln>
        </p:spPr>
      </p:pic>
      <p:pic>
        <p:nvPicPr>
          <p:cNvPr id="3" name="Picture 2" descr="D:\아초_C\ah\템플릿작업\템플릿_27\png\01.png"/>
          <p:cNvPicPr>
            <a:picLocks noChangeAspect="1"/>
          </p:cNvPicPr>
          <p:nvPr/>
        </p:nvPicPr>
        <p:blipFill>
          <a:blip r:embed="rId2"/>
          <a:srcRect t="41223" b="22137"/>
          <a:stretch>
            <a:fillRect/>
          </a:stretch>
        </p:blipFill>
        <p:spPr>
          <a:xfrm>
            <a:off x="7752080" y="8890"/>
            <a:ext cx="3865245" cy="670560"/>
          </a:xfrm>
          <a:prstGeom prst="rect">
            <a:avLst/>
          </a:prstGeom>
          <a:noFill/>
          <a:ln w="9525">
            <a:noFill/>
          </a:ln>
        </p:spPr>
      </p:pic>
      <p:pic>
        <p:nvPicPr>
          <p:cNvPr id="4" name="Picture 2" descr="D:\아초_C\ah\템플릿작업\템플릿_27\png\01.png"/>
          <p:cNvPicPr>
            <a:picLocks noChangeAspect="1"/>
          </p:cNvPicPr>
          <p:nvPr/>
        </p:nvPicPr>
        <p:blipFill>
          <a:blip r:embed="rId2"/>
          <a:srcRect t="41223" b="22137"/>
          <a:stretch>
            <a:fillRect/>
          </a:stretch>
        </p:blipFill>
        <p:spPr>
          <a:xfrm>
            <a:off x="8328660" y="8890"/>
            <a:ext cx="3865245" cy="670560"/>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371158" y="4941253"/>
            <a:ext cx="2366962" cy="2078037"/>
          </a:xfrm>
          <a:prstGeom prst="rect">
            <a:avLst/>
          </a:prstGeom>
          <a:noFill/>
          <a:ln w="9525">
            <a:noFill/>
          </a:ln>
        </p:spPr>
      </p:pic>
      <p:sp>
        <p:nvSpPr>
          <p:cNvPr id="5" name="Text Box 4"/>
          <p:cNvSpPr txBox="1"/>
          <p:nvPr/>
        </p:nvSpPr>
        <p:spPr>
          <a:xfrm>
            <a:off x="1111885" y="1373505"/>
            <a:ext cx="361632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Ý tưởng</a:t>
            </a:r>
          </a:p>
        </p:txBody>
      </p:sp>
      <p:sp>
        <p:nvSpPr>
          <p:cNvPr id="6" name="Text Box 5"/>
          <p:cNvSpPr txBox="1"/>
          <p:nvPr/>
        </p:nvSpPr>
        <p:spPr>
          <a:xfrm>
            <a:off x="1883410" y="2025015"/>
            <a:ext cx="8454390" cy="3415030"/>
          </a:xfrm>
          <a:prstGeom prst="rect">
            <a:avLst/>
          </a:prstGeom>
          <a:noFill/>
        </p:spPr>
        <p:txBody>
          <a:bodyPr wrap="square" rtlCol="0">
            <a:spAutoFit/>
          </a:bodyPr>
          <a:lstStyle/>
          <a:p>
            <a:r>
              <a:rPr lang="en-US"/>
              <a:t>Giả sử ta cần tìm cây bao trùm nhỏ nhất của đồ thị G. Thuật toán bao gồm   các bước sau.</a:t>
            </a:r>
          </a:p>
          <a:p>
            <a:r>
              <a:rPr lang="en-US"/>
              <a:t>- Khởi tạo rừng F (tập hợp các cây), trong đó mỗi đỉnh của G tạo thành một    cây riêng biệt</a:t>
            </a:r>
          </a:p>
          <a:p>
            <a:r>
              <a:rPr lang="en-US"/>
              <a:t>- Khởi tạo tập S chứa tất cả các cạnh của G</a:t>
            </a:r>
          </a:p>
          <a:p>
            <a:r>
              <a:rPr lang="en-US"/>
              <a:t>- Chừng nào S còn khác rỗng và F gồm hơn một cây</a:t>
            </a:r>
          </a:p>
          <a:p>
            <a:r>
              <a:rPr lang="en-US"/>
              <a:t>  - Xóa cạnh nhỏ nhất trong S</a:t>
            </a:r>
          </a:p>
          <a:p>
            <a:r>
              <a:rPr lang="en-US"/>
              <a:t>  - Nếu cạnh đó nối hai cây khác nhau trong F, thì thêm nó vào F và hợp hai  cây kề với nó làm một</a:t>
            </a:r>
          </a:p>
          <a:p>
            <a:r>
              <a:rPr lang="en-US"/>
              <a:t>  - Nếu không thì loại bỏ cạnh đó.</a:t>
            </a:r>
          </a:p>
          <a:p>
            <a:r>
              <a:rPr lang="en-US"/>
              <a:t>Khi thuật toán kết thúc, rừng chỉ gồm đúng một cây và đó là một cây bao trùm nhỏ nhất của đồ thị 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258570" y="544195"/>
            <a:ext cx="314515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Độ phức tạp</a:t>
            </a:r>
          </a:p>
        </p:txBody>
      </p:sp>
      <p:pic>
        <p:nvPicPr>
          <p:cNvPr id="13316" name="Picture 5" descr="D:\아초_C\ah\템플릿작업\템플릿_27\png\09.png"/>
          <p:cNvPicPr>
            <a:picLocks noChangeAspect="1"/>
          </p:cNvPicPr>
          <p:nvPr/>
        </p:nvPicPr>
        <p:blipFill>
          <a:blip r:embed="rId2"/>
          <a:stretch>
            <a:fillRect/>
          </a:stretch>
        </p:blipFill>
        <p:spPr>
          <a:xfrm>
            <a:off x="9840278" y="4760913"/>
            <a:ext cx="2366962" cy="2078037"/>
          </a:xfrm>
          <a:prstGeom prst="rect">
            <a:avLst/>
          </a:prstGeom>
          <a:noFill/>
          <a:ln w="9525">
            <a:noFill/>
          </a:ln>
        </p:spPr>
      </p:pic>
      <p:sp>
        <p:nvSpPr>
          <p:cNvPr id="3" name="Text Box 2"/>
          <p:cNvSpPr txBox="1"/>
          <p:nvPr/>
        </p:nvSpPr>
        <p:spPr>
          <a:xfrm>
            <a:off x="1415415" y="2025015"/>
            <a:ext cx="8952865" cy="2861310"/>
          </a:xfrm>
          <a:prstGeom prst="rect">
            <a:avLst/>
          </a:prstGeom>
          <a:noFill/>
        </p:spPr>
        <p:txBody>
          <a:bodyPr wrap="square" rtlCol="0">
            <a:spAutoFit/>
          </a:bodyPr>
          <a:lstStyle/>
          <a:p>
            <a:r>
              <a:rPr lang="en-US"/>
              <a:t>Nếu E là số cạnh và V là số đỉnh của đồ thị thì thuật toán Kruskal chạy trong thời gian O(E log V).</a:t>
            </a:r>
          </a:p>
          <a:p>
            <a:r>
              <a:rPr lang="en-US"/>
              <a:t>Có thể đạt được thời gian này bằng phương pháp sau: sắp xếp tất cả các cạnh    theo trọng số trong thời gian O(E log E). Điều này cho phép thực hiện bước "xóa  cạnh nhỏ nhất trong S" trong thời gian hằng số. Sau đó sử dụng cấu trúc dữ liệu cho các tập hợp không giao nhau để lưu trữ thông tin đỉnh nào nằm ở cây nào    trong F. Ta cần thực hiện O(E) thao tác, hai thao tác 'tìm' và không quá một thao   tác 'hợp' cho mỗi cạnh. Ngay cả những thuật toán đơn giản cho bài toán này,      chẳng hạn hợp bằng trọng số cũng có thể thực hiện O(E) thao tác trong thời gian O(E log V). Vì vậy tổng thời gian là O(E log E) = O(E log V).</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258570" y="544195"/>
            <a:ext cx="314515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Minh họa</a:t>
            </a:r>
          </a:p>
        </p:txBody>
      </p:sp>
      <p:pic>
        <p:nvPicPr>
          <p:cNvPr id="13316" name="Picture 5" descr="D:\아초_C\ah\템플릿작업\템플릿_27\png\09.png"/>
          <p:cNvPicPr>
            <a:picLocks noChangeAspect="1"/>
          </p:cNvPicPr>
          <p:nvPr/>
        </p:nvPicPr>
        <p:blipFill>
          <a:blip r:embed="rId2"/>
          <a:stretch>
            <a:fillRect/>
          </a:stretch>
        </p:blipFill>
        <p:spPr>
          <a:xfrm>
            <a:off x="9840278" y="4760913"/>
            <a:ext cx="2366962" cy="2078037"/>
          </a:xfrm>
          <a:prstGeom prst="rect">
            <a:avLst/>
          </a:prstGeom>
          <a:noFill/>
          <a:ln w="9525">
            <a:noFill/>
          </a:ln>
        </p:spPr>
      </p:pic>
      <p:pic>
        <p:nvPicPr>
          <p:cNvPr id="3" name="Picture 2" descr="1024px-Kruskal_Algorithm_1.svg"/>
          <p:cNvPicPr>
            <a:picLocks noChangeAspect="1"/>
          </p:cNvPicPr>
          <p:nvPr/>
        </p:nvPicPr>
        <p:blipFill>
          <a:blip r:embed="rId3"/>
          <a:stretch>
            <a:fillRect/>
          </a:stretch>
        </p:blipFill>
        <p:spPr>
          <a:xfrm>
            <a:off x="4116070" y="1844675"/>
            <a:ext cx="4086860" cy="3424555"/>
          </a:xfrm>
          <a:prstGeom prst="rect">
            <a:avLst/>
          </a:prstGeom>
        </p:spPr>
      </p:pic>
      <p:pic>
        <p:nvPicPr>
          <p:cNvPr id="4" name="Picture 3" descr="1024px-Kruskal_Algorithm_2.svg"/>
          <p:cNvPicPr>
            <a:picLocks noChangeAspect="1"/>
          </p:cNvPicPr>
          <p:nvPr/>
        </p:nvPicPr>
        <p:blipFill>
          <a:blip r:embed="rId4"/>
          <a:stretch>
            <a:fillRect/>
          </a:stretch>
        </p:blipFill>
        <p:spPr>
          <a:xfrm>
            <a:off x="4043680" y="1809115"/>
            <a:ext cx="4184015" cy="3506470"/>
          </a:xfrm>
          <a:prstGeom prst="rect">
            <a:avLst/>
          </a:prstGeom>
        </p:spPr>
      </p:pic>
      <p:pic>
        <p:nvPicPr>
          <p:cNvPr id="5" name="Picture 4" descr="1024px-Kruskal_Algorithm_3.svg"/>
          <p:cNvPicPr>
            <a:picLocks noChangeAspect="1"/>
          </p:cNvPicPr>
          <p:nvPr/>
        </p:nvPicPr>
        <p:blipFill>
          <a:blip r:embed="rId5"/>
          <a:stretch>
            <a:fillRect/>
          </a:stretch>
        </p:blipFill>
        <p:spPr>
          <a:xfrm>
            <a:off x="4043680" y="1809115"/>
            <a:ext cx="4262120" cy="3571875"/>
          </a:xfrm>
          <a:prstGeom prst="rect">
            <a:avLst/>
          </a:prstGeom>
        </p:spPr>
      </p:pic>
      <p:pic>
        <p:nvPicPr>
          <p:cNvPr id="6" name="Picture 5" descr="1024px-Kruskal_Algorithm_4.svg"/>
          <p:cNvPicPr>
            <a:picLocks noChangeAspect="1"/>
          </p:cNvPicPr>
          <p:nvPr/>
        </p:nvPicPr>
        <p:blipFill>
          <a:blip r:embed="rId6"/>
          <a:stretch>
            <a:fillRect/>
          </a:stretch>
        </p:blipFill>
        <p:spPr>
          <a:xfrm>
            <a:off x="3942080" y="1756410"/>
            <a:ext cx="4387850" cy="3676650"/>
          </a:xfrm>
          <a:prstGeom prst="rect">
            <a:avLst/>
          </a:prstGeom>
        </p:spPr>
      </p:pic>
      <p:pic>
        <p:nvPicPr>
          <p:cNvPr id="7" name="Picture 6" descr="1024px-Kruskal_Algorithm_5.svg"/>
          <p:cNvPicPr>
            <a:picLocks noChangeAspect="1"/>
          </p:cNvPicPr>
          <p:nvPr/>
        </p:nvPicPr>
        <p:blipFill>
          <a:blip r:embed="rId7"/>
          <a:stretch>
            <a:fillRect/>
          </a:stretch>
        </p:blipFill>
        <p:spPr>
          <a:xfrm>
            <a:off x="4100195" y="1809115"/>
            <a:ext cx="4071620" cy="3411855"/>
          </a:xfrm>
          <a:prstGeom prst="rect">
            <a:avLst/>
          </a:prstGeom>
        </p:spPr>
      </p:pic>
      <p:pic>
        <p:nvPicPr>
          <p:cNvPr id="8" name="Picture 7" descr="1024px-Kruskal_Algorithm_6.svg"/>
          <p:cNvPicPr>
            <a:picLocks noChangeAspect="1"/>
          </p:cNvPicPr>
          <p:nvPr/>
        </p:nvPicPr>
        <p:blipFill>
          <a:blip r:embed="rId8"/>
          <a:stretch>
            <a:fillRect/>
          </a:stretch>
        </p:blipFill>
        <p:spPr>
          <a:xfrm>
            <a:off x="4224020" y="1844675"/>
            <a:ext cx="3912235" cy="3278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13323" name="Picture 4" descr="D:\아초_C\ah\템플릿작업\템플릿_27\png\10.png"/>
          <p:cNvPicPr>
            <a:picLocks noChangeAspect="1"/>
          </p:cNvPicPr>
          <p:nvPr/>
        </p:nvPicPr>
        <p:blipFill>
          <a:blip r:embed="rId3"/>
          <a:stretch>
            <a:fillRect/>
          </a:stretch>
        </p:blipFill>
        <p:spPr>
          <a:xfrm>
            <a:off x="9624695" y="4940618"/>
            <a:ext cx="2195513" cy="1763712"/>
          </a:xfrm>
          <a:prstGeom prst="rect">
            <a:avLst/>
          </a:prstGeom>
          <a:noFill/>
          <a:ln w="9525">
            <a:noFill/>
          </a:ln>
        </p:spPr>
      </p:pic>
      <p:sp>
        <p:nvSpPr>
          <p:cNvPr id="2" name="Text Box 1"/>
          <p:cNvSpPr txBox="1"/>
          <p:nvPr/>
        </p:nvSpPr>
        <p:spPr>
          <a:xfrm>
            <a:off x="1307465" y="1022350"/>
            <a:ext cx="4024630"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Ưu và nhược điểm</a:t>
            </a:r>
          </a:p>
        </p:txBody>
      </p:sp>
      <p:sp>
        <p:nvSpPr>
          <p:cNvPr id="3" name="Text Box 2"/>
          <p:cNvSpPr txBox="1"/>
          <p:nvPr/>
        </p:nvSpPr>
        <p:spPr>
          <a:xfrm>
            <a:off x="1834515" y="2164715"/>
            <a:ext cx="2209165" cy="368300"/>
          </a:xfrm>
          <a:prstGeom prst="rect">
            <a:avLst/>
          </a:prstGeom>
          <a:noFill/>
        </p:spPr>
        <p:txBody>
          <a:bodyPr wrap="square" rtlCol="0">
            <a:spAutoFit/>
          </a:bodyPr>
          <a:lstStyle/>
          <a:p>
            <a:r>
              <a:rPr lang="en-US" b="1"/>
              <a:t>Ưu điểm</a:t>
            </a:r>
          </a:p>
        </p:txBody>
      </p:sp>
      <p:sp>
        <p:nvSpPr>
          <p:cNvPr id="4" name="Text Box 3"/>
          <p:cNvSpPr txBox="1"/>
          <p:nvPr/>
        </p:nvSpPr>
        <p:spPr>
          <a:xfrm>
            <a:off x="1955800" y="2708910"/>
            <a:ext cx="8477250" cy="645160"/>
          </a:xfrm>
          <a:prstGeom prst="rect">
            <a:avLst/>
          </a:prstGeom>
          <a:noFill/>
        </p:spPr>
        <p:txBody>
          <a:bodyPr wrap="square" rtlCol="0">
            <a:spAutoFit/>
          </a:bodyPr>
          <a:lstStyle/>
          <a:p>
            <a:r>
              <a:rPr lang="en-US"/>
              <a:t>Đối với đồ thị có nhiều đỉnh thì thuật toán Kruskal chiếm ưu thế về tốc độ</a:t>
            </a:r>
          </a:p>
          <a:p>
            <a:r>
              <a:rPr lang="en-US"/>
              <a:t>Giải được cả khi đồ thị không liên thông</a:t>
            </a:r>
          </a:p>
        </p:txBody>
      </p:sp>
      <p:sp>
        <p:nvSpPr>
          <p:cNvPr id="5" name="Text Box 4"/>
          <p:cNvSpPr txBox="1"/>
          <p:nvPr/>
        </p:nvSpPr>
        <p:spPr>
          <a:xfrm>
            <a:off x="1834515" y="3573145"/>
            <a:ext cx="2209165" cy="368300"/>
          </a:xfrm>
          <a:prstGeom prst="rect">
            <a:avLst/>
          </a:prstGeom>
          <a:noFill/>
        </p:spPr>
        <p:txBody>
          <a:bodyPr wrap="square" rtlCol="0">
            <a:spAutoFit/>
          </a:bodyPr>
          <a:lstStyle/>
          <a:p>
            <a:r>
              <a:rPr lang="en-US" b="1"/>
              <a:t>Nhược điểm</a:t>
            </a:r>
          </a:p>
        </p:txBody>
      </p:sp>
      <p:sp>
        <p:nvSpPr>
          <p:cNvPr id="6" name="Text Box 5"/>
          <p:cNvSpPr txBox="1"/>
          <p:nvPr/>
        </p:nvSpPr>
        <p:spPr>
          <a:xfrm>
            <a:off x="1955800" y="4364990"/>
            <a:ext cx="8653145" cy="368300"/>
          </a:xfrm>
          <a:prstGeom prst="rect">
            <a:avLst/>
          </a:prstGeom>
          <a:noFill/>
        </p:spPr>
        <p:txBody>
          <a:bodyPr wrap="square" rtlCol="0">
            <a:spAutoFit/>
          </a:bodyPr>
          <a:lstStyle/>
          <a:p>
            <a:r>
              <a:rPr lang="en-US"/>
              <a:t>Cài đặt khó khăn do phải kiểm tra xem cạnh có nằm trong chu trình hay không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459054" cy="58477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Malgun Gothic" panose="020B0503020000020004" charset="-127"/>
                <a:cs typeface="Arial" panose="020B0604020202020204" pitchFamily="34" charset="0"/>
              </a:rPr>
              <a:t>Đồ Thị</a:t>
            </a:r>
          </a:p>
        </p:txBody>
      </p:sp>
      <p:sp>
        <p:nvSpPr>
          <p:cNvPr id="2" name="Text Box 1"/>
          <p:cNvSpPr txBox="1"/>
          <p:nvPr/>
        </p:nvSpPr>
        <p:spPr>
          <a:xfrm>
            <a:off x="2296795" y="944880"/>
            <a:ext cx="3457575" cy="398780"/>
          </a:xfrm>
          <a:prstGeom prst="rect">
            <a:avLst/>
          </a:prstGeom>
          <a:noFill/>
        </p:spPr>
        <p:txBody>
          <a:bodyPr wrap="square" rtlCol="0">
            <a:spAutoFit/>
          </a:bodyPr>
          <a:lstStyle/>
          <a:p>
            <a:r>
              <a:rPr lang="en-US" sz="20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Lịch sử</a:t>
            </a:r>
          </a:p>
        </p:txBody>
      </p:sp>
      <p:sp>
        <p:nvSpPr>
          <p:cNvPr id="3" name="Text Box 2"/>
          <p:cNvSpPr txBox="1"/>
          <p:nvPr/>
        </p:nvSpPr>
        <p:spPr>
          <a:xfrm>
            <a:off x="2296795" y="1557020"/>
            <a:ext cx="7598410" cy="4401205"/>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Leonhard Euler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Königsberg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r>
              <a:rPr lang="en-US" sz="2000" dirty="0">
                <a:latin typeface="Arial" panose="020B0604020202020204" pitchFamily="34" charset="0"/>
                <a:cs typeface="Arial" panose="020B0604020202020204" pitchFamily="34" charset="0"/>
              </a:rPr>
              <a:t> 1736.</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r>
              <a:rPr lang="en-US" sz="2000" dirty="0">
                <a:latin typeface="Arial" panose="020B0604020202020204" pitchFamily="34" charset="0"/>
                <a:cs typeface="Arial" panose="020B0604020202020204" pitchFamily="34" charset="0"/>
              </a:rPr>
              <a:t> 1845, Gustav Kirchhoff </a:t>
            </a:r>
            <a:r>
              <a:rPr lang="en-US" sz="2000" dirty="0" err="1">
                <a:latin typeface="Arial" panose="020B0604020202020204" pitchFamily="34" charset="0"/>
                <a:cs typeface="Arial" panose="020B0604020202020204" pitchFamily="34" charset="0"/>
              </a:rPr>
              <a:t>đưa</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luật</a:t>
            </a:r>
            <a:r>
              <a:rPr lang="en-US" sz="2000" dirty="0">
                <a:latin typeface="Arial" panose="020B0604020202020204" pitchFamily="34" charset="0"/>
                <a:cs typeface="Arial" panose="020B0604020202020204" pitchFamily="34" charset="0"/>
              </a:rPr>
              <a:t> Kirchhoff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dòng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r>
              <a:rPr lang="en-US" sz="2000" dirty="0">
                <a:latin typeface="Arial" panose="020B0604020202020204" pitchFamily="34" charset="0"/>
                <a:cs typeface="Arial" panose="020B0604020202020204" pitchFamily="34" charset="0"/>
              </a:rPr>
              <a:t> 1852 Francis Guthrie </a:t>
            </a:r>
            <a:r>
              <a:rPr lang="en-US" sz="2000" dirty="0" err="1">
                <a:latin typeface="Arial" panose="020B0604020202020204" pitchFamily="34" charset="0"/>
                <a:cs typeface="Arial" panose="020B0604020202020204" pitchFamily="34" charset="0"/>
              </a:rPr>
              <a:t>đưa</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màu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vấn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màu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màu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nước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màu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r>
              <a:rPr lang="en-US" sz="2000" dirty="0">
                <a:latin typeface="Arial" panose="020B0604020202020204" pitchFamily="34" charset="0"/>
                <a:cs typeface="Arial" panose="020B0604020202020204" pitchFamily="34" charset="0"/>
              </a:rPr>
              <a:t>     1976 </a:t>
            </a:r>
            <a:r>
              <a:rPr lang="en-US" sz="2000" dirty="0" err="1">
                <a:latin typeface="Arial" panose="020B0604020202020204" pitchFamily="34" charset="0"/>
                <a:cs typeface="Arial" panose="020B0604020202020204" pitchFamily="34" charset="0"/>
              </a:rPr>
              <a:t>bởi</a:t>
            </a:r>
            <a:r>
              <a:rPr lang="en-US" sz="2000" dirty="0">
                <a:latin typeface="Arial" panose="020B0604020202020204" pitchFamily="34" charset="0"/>
                <a:cs typeface="Arial" panose="020B0604020202020204" pitchFamily="34" charset="0"/>
              </a:rPr>
              <a:t> Kenneth Appel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Wolfgang Haken.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minh</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73200" y="729615"/>
            <a:ext cx="6175375" cy="583565"/>
          </a:xfrm>
          <a:prstGeom prst="rect">
            <a:avLst/>
          </a:prstGeom>
          <a:noFill/>
        </p:spPr>
        <p:txBody>
          <a:bodyPr wrap="square" rtlCol="0">
            <a:spAutoFit/>
            <a:scene3d>
              <a:camera prst="orthographicFront"/>
              <a:lightRig rig="threePt" dir="t"/>
            </a:scene3d>
          </a:bodyPr>
          <a:lstStyle/>
          <a:p>
            <a:r>
              <a:rPr lang="en-US" sz="3200" b="1">
                <a:solidFill>
                  <a:schemeClr val="tx1"/>
                </a:solidFill>
                <a:effectLst>
                  <a:outerShdw blurRad="38100" dist="19050" dir="2700000" algn="tl" rotWithShape="0">
                    <a:schemeClr val="dk1">
                      <a:alpha val="40000"/>
                    </a:schemeClr>
                  </a:outerShdw>
                </a:effectLst>
              </a:rPr>
              <a:t>Nguồn tài liệu tham khảo</a:t>
            </a:r>
          </a:p>
        </p:txBody>
      </p:sp>
      <p:sp>
        <p:nvSpPr>
          <p:cNvPr id="3" name="Text Box 2"/>
          <p:cNvSpPr txBox="1"/>
          <p:nvPr/>
        </p:nvSpPr>
        <p:spPr>
          <a:xfrm>
            <a:off x="839470" y="1412875"/>
            <a:ext cx="10892155" cy="3415030"/>
          </a:xfrm>
          <a:prstGeom prst="rect">
            <a:avLst/>
          </a:prstGeom>
          <a:noFill/>
        </p:spPr>
        <p:txBody>
          <a:bodyPr wrap="square" rtlCol="0">
            <a:spAutoFit/>
          </a:bodyPr>
          <a:lstStyle/>
          <a:p>
            <a:r>
              <a:rPr lang="en-US"/>
              <a:t>https://www.slideshare.net/TieuCom8800/l-40456453</a:t>
            </a:r>
          </a:p>
          <a:p>
            <a:endParaRPr lang="en-US"/>
          </a:p>
          <a:p>
            <a:r>
              <a:rPr lang="en-US"/>
              <a:t>https://vi.wikipedia.org/wiki/L%C3%BD_thuy%E1%BA%BFt_%C4%91%E1%BB%93_th%E1%BB%8B</a:t>
            </a:r>
          </a:p>
          <a:p>
            <a:endParaRPr lang="en-US"/>
          </a:p>
          <a:p>
            <a:r>
              <a:rPr lang="en-US"/>
              <a:t>https://vi.mathigon.org/course/graph-theory/applications</a:t>
            </a:r>
          </a:p>
          <a:p>
            <a:endParaRPr lang="en-US"/>
          </a:p>
          <a:p>
            <a:r>
              <a:rPr lang="en-US"/>
              <a:t>https://vi.wikipedia.org/wiki/C%C3%A2y_t%E1%BB%91i_%C4%91%E1%BA%A1i</a:t>
            </a:r>
          </a:p>
          <a:p>
            <a:endParaRPr lang="en-US"/>
          </a:p>
          <a:p>
            <a:r>
              <a:rPr lang="en-US"/>
              <a:t>https://vietcodes.github.io/algo/mst</a:t>
            </a:r>
          </a:p>
          <a:p>
            <a:endParaRPr lang="en-US"/>
          </a:p>
          <a:p>
            <a:r>
              <a:rPr lang="en-US"/>
              <a:t>https://www.baeldung.com/cs/kruskals-vs-prims-algorithm#:~:text=The%20advantage%20of%20Prim's%20algorithm,with%20the%20same%20weight%20occur.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아초_C\ah\템플릿작업\템플릿_27\png\02.png"/>
          <p:cNvPicPr>
            <a:picLocks noChangeAspect="1"/>
          </p:cNvPicPr>
          <p:nvPr/>
        </p:nvPicPr>
        <p:blipFill>
          <a:blip r:embed="rId2"/>
          <a:srcRect l="7915" t="8777" b="8238"/>
          <a:stretch>
            <a:fillRect/>
          </a:stretch>
        </p:blipFill>
        <p:spPr>
          <a:xfrm>
            <a:off x="2639695" y="1120140"/>
            <a:ext cx="6835775" cy="4617085"/>
          </a:xfrm>
          <a:prstGeom prst="rect">
            <a:avLst/>
          </a:prstGeom>
          <a:noFill/>
          <a:ln w="9525">
            <a:noFill/>
          </a:ln>
        </p:spPr>
      </p:pic>
      <p:sp>
        <p:nvSpPr>
          <p:cNvPr id="2" name="Text Box 1"/>
          <p:cNvSpPr txBox="1"/>
          <p:nvPr/>
        </p:nvSpPr>
        <p:spPr>
          <a:xfrm>
            <a:off x="4836160" y="2924810"/>
            <a:ext cx="2406650" cy="706755"/>
          </a:xfrm>
          <a:prstGeom prst="rect">
            <a:avLst/>
          </a:prstGeom>
          <a:noFill/>
        </p:spPr>
        <p:txBody>
          <a:bodyPr wrap="square" rtlCol="0">
            <a:spAutoFit/>
          </a:bodyPr>
          <a:lstStyle/>
          <a:p>
            <a:pPr algn="ctr"/>
            <a:r>
              <a:rPr lang="en-US" sz="4000" b="1">
                <a:solidFill>
                  <a:schemeClr val="tx1"/>
                </a:solidFill>
                <a:effectLst>
                  <a:outerShdw blurRad="38100" dist="19050" dir="2700000" algn="tl" rotWithShape="0">
                    <a:schemeClr val="dk1">
                      <a:alpha val="40000"/>
                    </a:schemeClr>
                  </a:outerShdw>
                </a:effectLst>
              </a:rPr>
              <a:t>Q &amp; A</a:t>
            </a:r>
          </a:p>
        </p:txBody>
      </p:sp>
      <p:pic>
        <p:nvPicPr>
          <p:cNvPr id="12292"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pic>
        <p:nvPicPr>
          <p:cNvPr id="3" name="Picture 5" descr="D:\아초_C\ah\템플릿작업\템플릿_27\png\09.png"/>
          <p:cNvPicPr>
            <a:picLocks noChangeAspect="1"/>
          </p:cNvPicPr>
          <p:nvPr/>
        </p:nvPicPr>
        <p:blipFill>
          <a:blip r:embed="rId3"/>
          <a:stretch>
            <a:fillRect/>
          </a:stretch>
        </p:blipFill>
        <p:spPr>
          <a:xfrm>
            <a:off x="1775460" y="908685"/>
            <a:ext cx="1508125" cy="1325563"/>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7" name="Picture 3" descr="D:\아초_C\ah\템플릿작업\템플릿_27\png\16.png"/>
          <p:cNvPicPr>
            <a:picLocks noChangeAspect="1"/>
          </p:cNvPicPr>
          <p:nvPr/>
        </p:nvPicPr>
        <p:blipFill>
          <a:blip r:embed="rId2"/>
          <a:stretch>
            <a:fillRect/>
          </a:stretch>
        </p:blipFill>
        <p:spPr>
          <a:xfrm>
            <a:off x="3863975" y="1744345"/>
            <a:ext cx="4493895" cy="3369945"/>
          </a:xfrm>
          <a:prstGeom prst="rect">
            <a:avLst/>
          </a:prstGeom>
          <a:noFill/>
          <a:ln w="9525">
            <a:noFill/>
          </a:ln>
        </p:spPr>
      </p:pic>
      <p:sp>
        <p:nvSpPr>
          <p:cNvPr id="2" name="Text Box 1"/>
          <p:cNvSpPr txBox="1"/>
          <p:nvPr/>
        </p:nvSpPr>
        <p:spPr>
          <a:xfrm>
            <a:off x="5118735" y="3032760"/>
            <a:ext cx="1953895" cy="829945"/>
          </a:xfrm>
          <a:prstGeom prst="rect">
            <a:avLst/>
          </a:prstGeom>
          <a:noFill/>
        </p:spPr>
        <p:txBody>
          <a:bodyPr wrap="square" rtlCol="0">
            <a:spAutoFit/>
          </a:bodyPr>
          <a:lstStyle/>
          <a:p>
            <a:r>
              <a:rPr lang="en-US" sz="4800" b="1">
                <a:solidFill>
                  <a:schemeClr val="tx1"/>
                </a:solidFill>
                <a:effectLst>
                  <a:outerShdw blurRad="38100" dist="19050" dir="2700000" algn="tl" rotWithShape="0">
                    <a:schemeClr val="dk1">
                      <a:alpha val="40000"/>
                    </a:schemeClr>
                  </a:outerShdw>
                </a:effectLst>
              </a:rPr>
              <a:t>Demo</a:t>
            </a:r>
          </a:p>
        </p:txBody>
      </p:sp>
      <p:pic>
        <p:nvPicPr>
          <p:cNvPr id="13323" name="Picture 4" descr="D:\아초_C\ah\템플릿작업\템플릿_27\png\10.png"/>
          <p:cNvPicPr>
            <a:picLocks noChangeAspect="1"/>
          </p:cNvPicPr>
          <p:nvPr/>
        </p:nvPicPr>
        <p:blipFill>
          <a:blip r:embed="rId3"/>
          <a:stretch>
            <a:fillRect/>
          </a:stretch>
        </p:blipFill>
        <p:spPr>
          <a:xfrm>
            <a:off x="3180080" y="4509135"/>
            <a:ext cx="1408430" cy="1130935"/>
          </a:xfrm>
          <a:prstGeom prst="rect">
            <a:avLst/>
          </a:prstGeom>
          <a:noFill/>
          <a:ln w="9525">
            <a:noFill/>
          </a:ln>
        </p:spPr>
      </p:pic>
      <p:pic>
        <p:nvPicPr>
          <p:cNvPr id="13318" name="Picture 3" descr="D:\아초_C\ah\템플릿작업\템플릿_27\png\14.png"/>
          <p:cNvPicPr>
            <a:picLocks noChangeAspect="1"/>
          </p:cNvPicPr>
          <p:nvPr/>
        </p:nvPicPr>
        <p:blipFill>
          <a:blip r:embed="rId4"/>
          <a:srcRect t="3104" r="16449" b="15086"/>
          <a:stretch>
            <a:fillRect/>
          </a:stretch>
        </p:blipFill>
        <p:spPr>
          <a:xfrm>
            <a:off x="7860030" y="440690"/>
            <a:ext cx="1329055" cy="137033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아초_C\ah\템플릿작업\템플릿_27\png\02.png"/>
          <p:cNvPicPr>
            <a:picLocks noChangeAspect="1"/>
          </p:cNvPicPr>
          <p:nvPr/>
        </p:nvPicPr>
        <p:blipFill>
          <a:blip r:embed="rId2"/>
          <a:srcRect l="7915" t="8777" b="8238"/>
          <a:stretch>
            <a:fillRect/>
          </a:stretch>
        </p:blipFill>
        <p:spPr>
          <a:xfrm>
            <a:off x="3544888" y="1844675"/>
            <a:ext cx="5538787" cy="3744913"/>
          </a:xfrm>
          <a:prstGeom prst="rect">
            <a:avLst/>
          </a:prstGeom>
          <a:noFill/>
          <a:ln w="9525">
            <a:noFill/>
          </a:ln>
        </p:spPr>
      </p:pic>
      <p:pic>
        <p:nvPicPr>
          <p:cNvPr id="12291" name="Picture 2" descr="D:\아초_C\ah\템플릿작업\템플릿_27\png\03.png"/>
          <p:cNvPicPr>
            <a:picLocks noChangeAspect="1"/>
          </p:cNvPicPr>
          <p:nvPr/>
        </p:nvPicPr>
        <p:blipFill>
          <a:blip r:embed="rId3"/>
          <a:srcRect t="50000" b="12288"/>
          <a:stretch>
            <a:fillRect/>
          </a:stretch>
        </p:blipFill>
        <p:spPr>
          <a:xfrm>
            <a:off x="1524000" y="0"/>
            <a:ext cx="9144000" cy="944563"/>
          </a:xfrm>
          <a:prstGeom prst="rect">
            <a:avLst/>
          </a:prstGeom>
          <a:noFill/>
          <a:ln w="9525">
            <a:noFill/>
          </a:ln>
        </p:spPr>
      </p:pic>
      <p:pic>
        <p:nvPicPr>
          <p:cNvPr id="12292" name="Picture 5" descr="D:\아초_C\ah\템플릿작업\템플릿_27\png\09.png"/>
          <p:cNvPicPr>
            <a:picLocks noChangeAspect="1"/>
          </p:cNvPicPr>
          <p:nvPr/>
        </p:nvPicPr>
        <p:blipFill>
          <a:blip r:embed="rId4"/>
          <a:stretch>
            <a:fillRect/>
          </a:stretch>
        </p:blipFill>
        <p:spPr>
          <a:xfrm>
            <a:off x="8724900" y="4473575"/>
            <a:ext cx="1508125" cy="1325563"/>
          </a:xfrm>
          <a:prstGeom prst="rect">
            <a:avLst/>
          </a:prstGeom>
          <a:noFill/>
          <a:ln w="9525">
            <a:noFill/>
          </a:ln>
        </p:spPr>
      </p:pic>
      <p:sp>
        <p:nvSpPr>
          <p:cNvPr id="3" name="직사각형 37"/>
          <p:cNvSpPr>
            <a:spLocks noChangeArrowheads="1"/>
          </p:cNvSpPr>
          <p:nvPr/>
        </p:nvSpPr>
        <p:spPr bwMode="auto">
          <a:xfrm>
            <a:off x="4295458" y="3572828"/>
            <a:ext cx="4343400" cy="329565"/>
          </a:xfrm>
          <a:prstGeom prst="rect">
            <a:avLst/>
          </a:prstGeom>
          <a:noFill/>
          <a:ln w="9525">
            <a:noFill/>
            <a:miter lim="800000"/>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550" b="1" i="0" u="none" strike="noStrike" kern="1200" cap="none" spc="-20" normalizeH="0" baseline="0" noProof="0" dirty="0">
                <a:ln>
                  <a:noFill/>
                </a:ln>
                <a:solidFill>
                  <a:schemeClr val="accent1">
                    <a:lumMod val="50000"/>
                  </a:schemeClr>
                </a:solidFill>
                <a:effectLst/>
                <a:uLnTx/>
                <a:uFillTx/>
                <a:latin typeface="Arial" panose="020B0604020202020204" pitchFamily="34" charset="0"/>
                <a:ea typeface="Malgun Gothic" panose="020B0503020000020004" charset="-127"/>
                <a:cs typeface="Arial" panose="020B0604020202020204" pitchFamily="34" charset="0"/>
              </a:rPr>
              <a:t>Cảm ơn thầy cô và các bạn đã lắng nghe</a:t>
            </a:r>
            <a:endParaRPr kumimoji="0" lang="ko-KR" altLang="en-US" sz="1550" b="1" i="0" u="none" strike="noStrike" kern="1200" cap="none" spc="-20" normalizeH="0" baseline="0" noProof="0" dirty="0">
              <a:ln>
                <a:noFill/>
              </a:ln>
              <a:solidFill>
                <a:schemeClr val="accent1">
                  <a:lumMod val="50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4" name="TextBox 3"/>
          <p:cNvSpPr txBox="1"/>
          <p:nvPr/>
        </p:nvSpPr>
        <p:spPr>
          <a:xfrm>
            <a:off x="4529138" y="2924175"/>
            <a:ext cx="3328988" cy="768350"/>
          </a:xfrm>
          <a:prstGeom prst="rect">
            <a:avLst/>
          </a:prstGeom>
          <a:noFill/>
        </p:spPr>
        <p:txBody>
          <a:bodyPr wrap="square" rtlCol="0">
            <a:spAutoFit/>
          </a:bodyPr>
          <a:lstStyle/>
          <a:p>
            <a:pPr marR="0" defTabSz="914400" fontAlgn="auto">
              <a:spcBef>
                <a:spcPts val="0"/>
              </a:spcBef>
              <a:spcAft>
                <a:spcPts val="0"/>
              </a:spcAft>
              <a:buClrTx/>
              <a:buSzTx/>
              <a:buFontTx/>
              <a:defRPr/>
            </a:pPr>
            <a:r>
              <a:rPr kumimoji="0" lang="en-US" altLang="ko-KR" sz="4400" b="1" kern="1200" cap="none" spc="-150" normalizeH="0" baseline="0" noProof="0" dirty="0">
                <a:latin typeface="Arial" panose="020B0604020202020204" pitchFamily="34" charset="0"/>
                <a:ea typeface="HY견고딕" pitchFamily="18" charset="-127"/>
                <a:cs typeface="Arial" panose="020B0604020202020204" pitchFamily="34" charset="0"/>
              </a:rPr>
              <a:t>THANK YOU</a:t>
            </a:r>
            <a:endParaRPr kumimoji="0" lang="ko-KR" altLang="en-US" sz="4400" b="1" kern="1200" cap="none" spc="-150" normalizeH="0" baseline="0" noProof="0" dirty="0">
              <a:latin typeface="Arial" panose="020B0604020202020204" pitchFamily="34" charset="0"/>
              <a:ea typeface="HY견고딕" pitchFamily="18" charset="-127"/>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63320" y="836930"/>
            <a:ext cx="2379345" cy="583565"/>
          </a:xfrm>
          <a:prstGeom prst="rect">
            <a:avLst/>
          </a:prstGeom>
          <a:noFill/>
        </p:spPr>
        <p:txBody>
          <a:bodyPr wrap="square" rtlCol="0">
            <a:spAutoFit/>
          </a:bodyPr>
          <a:lstStyle/>
          <a:p>
            <a:r>
              <a:rPr lang="en-US" sz="32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Minh họa</a:t>
            </a:r>
          </a:p>
        </p:txBody>
      </p:sp>
      <p:pic>
        <p:nvPicPr>
          <p:cNvPr id="13316" name="Picture 5" descr="D:\아초_C\ah\템플릿작업\템플릿_27\png\09.png"/>
          <p:cNvPicPr>
            <a:picLocks noChangeAspect="1"/>
          </p:cNvPicPr>
          <p:nvPr/>
        </p:nvPicPr>
        <p:blipFill>
          <a:blip r:embed="rId2"/>
          <a:stretch>
            <a:fillRect/>
          </a:stretch>
        </p:blipFill>
        <p:spPr>
          <a:xfrm>
            <a:off x="9732328" y="4689158"/>
            <a:ext cx="2366962" cy="2078037"/>
          </a:xfrm>
          <a:prstGeom prst="rect">
            <a:avLst/>
          </a:prstGeom>
          <a:noFill/>
          <a:ln w="9525">
            <a:noFill/>
          </a:ln>
        </p:spPr>
      </p:pic>
      <p:pic>
        <p:nvPicPr>
          <p:cNvPr id="3" name="Picture 2" descr="Konigsberg_bridges"/>
          <p:cNvPicPr>
            <a:picLocks noChangeAspect="1"/>
          </p:cNvPicPr>
          <p:nvPr/>
        </p:nvPicPr>
        <p:blipFill>
          <a:blip r:embed="rId3"/>
          <a:stretch>
            <a:fillRect/>
          </a:stretch>
        </p:blipFill>
        <p:spPr>
          <a:xfrm>
            <a:off x="1451610" y="1952625"/>
            <a:ext cx="4073525" cy="3210560"/>
          </a:xfrm>
          <a:prstGeom prst="rect">
            <a:avLst/>
          </a:prstGeom>
        </p:spPr>
      </p:pic>
      <p:pic>
        <p:nvPicPr>
          <p:cNvPr id="4" name="Picture 3" descr="220px-four_colour_map_example-svg"/>
          <p:cNvPicPr>
            <a:picLocks noChangeAspect="1"/>
          </p:cNvPicPr>
          <p:nvPr/>
        </p:nvPicPr>
        <p:blipFill>
          <a:blip r:embed="rId4"/>
          <a:stretch>
            <a:fillRect/>
          </a:stretch>
        </p:blipFill>
        <p:spPr>
          <a:xfrm>
            <a:off x="7967980" y="2162175"/>
            <a:ext cx="2095500" cy="2790825"/>
          </a:xfrm>
          <a:prstGeom prst="rect">
            <a:avLst/>
          </a:prstGeom>
        </p:spPr>
      </p:pic>
      <p:sp>
        <p:nvSpPr>
          <p:cNvPr id="5" name="Text Box 4"/>
          <p:cNvSpPr txBox="1"/>
          <p:nvPr/>
        </p:nvSpPr>
        <p:spPr>
          <a:xfrm>
            <a:off x="1798955" y="5553075"/>
            <a:ext cx="3379470" cy="368300"/>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 Bảy cây cầu ở Königsberg</a:t>
            </a:r>
          </a:p>
        </p:txBody>
      </p:sp>
      <p:sp>
        <p:nvSpPr>
          <p:cNvPr id="6" name="Text Box 5"/>
          <p:cNvSpPr txBox="1"/>
          <p:nvPr/>
        </p:nvSpPr>
        <p:spPr>
          <a:xfrm>
            <a:off x="7870825" y="5516880"/>
            <a:ext cx="2289810" cy="368300"/>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màu</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459054" cy="58477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Malgun Gothic" panose="020B0503020000020004" charset="-127"/>
                <a:cs typeface="Arial" panose="020B0604020202020204" pitchFamily="34" charset="0"/>
              </a:rPr>
              <a:t>Đồ Thị</a:t>
            </a:r>
          </a:p>
        </p:txBody>
      </p:sp>
      <p:sp>
        <p:nvSpPr>
          <p:cNvPr id="2" name="Text Box 1"/>
          <p:cNvSpPr txBox="1"/>
          <p:nvPr/>
        </p:nvSpPr>
        <p:spPr>
          <a:xfrm>
            <a:off x="2387600" y="770255"/>
            <a:ext cx="3457575" cy="398780"/>
          </a:xfrm>
          <a:prstGeom prst="rect">
            <a:avLst/>
          </a:prstGeom>
          <a:noFill/>
        </p:spPr>
        <p:txBody>
          <a:bodyPr wrap="square" rtlCol="0">
            <a:spAutoFit/>
          </a:bodyPr>
          <a:lstStyle/>
          <a:p>
            <a:r>
              <a:rPr lang="en-US" sz="20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Khái niệm</a:t>
            </a:r>
          </a:p>
        </p:txBody>
      </p:sp>
      <p:sp>
        <p:nvSpPr>
          <p:cNvPr id="3" name="Text Box 2"/>
          <p:cNvSpPr txBox="1"/>
          <p:nvPr/>
        </p:nvSpPr>
        <p:spPr>
          <a:xfrm>
            <a:off x="2385695" y="1169035"/>
            <a:ext cx="7330440" cy="3170099"/>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G = (V,E)</a:t>
            </a:r>
          </a:p>
          <a:p>
            <a:pPr algn="just"/>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V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(Vertices)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E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(Edges).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E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tapaj</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cặp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u,v</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u, v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V</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E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(3)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vô</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(1,2)</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giữa</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(1,3)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(2)</a:t>
            </a:r>
          </a:p>
        </p:txBody>
      </p:sp>
      <p:pic>
        <p:nvPicPr>
          <p:cNvPr id="4" name="Picture 3" descr="graph-ex"/>
          <p:cNvPicPr>
            <a:picLocks noChangeAspect="1"/>
          </p:cNvPicPr>
          <p:nvPr/>
        </p:nvPicPr>
        <p:blipFill>
          <a:blip r:embed="rId4"/>
          <a:stretch>
            <a:fillRect/>
          </a:stretch>
        </p:blipFill>
        <p:spPr>
          <a:xfrm>
            <a:off x="3736975" y="4257040"/>
            <a:ext cx="4718685" cy="20396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356360" y="0"/>
            <a:ext cx="9495790" cy="6858000"/>
          </a:xfrm>
          <a:prstGeom prst="rect">
            <a:avLst/>
          </a:prstGeom>
          <a:noFill/>
          <a:ln w="9525">
            <a:noFill/>
          </a:ln>
        </p:spPr>
      </p:pic>
      <p:sp>
        <p:nvSpPr>
          <p:cNvPr id="11267" name="직사각형 24"/>
          <p:cNvSpPr/>
          <p:nvPr/>
        </p:nvSpPr>
        <p:spPr>
          <a:xfrm>
            <a:off x="2135188" y="296863"/>
            <a:ext cx="1459054" cy="58477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Malgun Gothic" panose="020B0503020000020004" charset="-127"/>
                <a:cs typeface="Arial" panose="020B0604020202020204" pitchFamily="34" charset="0"/>
              </a:rPr>
              <a:t>Đồ Thị</a:t>
            </a:r>
          </a:p>
        </p:txBody>
      </p:sp>
      <p:sp>
        <p:nvSpPr>
          <p:cNvPr id="2" name="Text Box 1"/>
          <p:cNvSpPr txBox="1"/>
          <p:nvPr/>
        </p:nvSpPr>
        <p:spPr>
          <a:xfrm>
            <a:off x="2351405" y="944880"/>
            <a:ext cx="3457575" cy="398780"/>
          </a:xfrm>
          <a:prstGeom prst="rect">
            <a:avLst/>
          </a:prstGeom>
          <a:noFill/>
        </p:spPr>
        <p:txBody>
          <a:bodyPr wrap="square" rtlCol="0">
            <a:spAutoFit/>
          </a:bodyPr>
          <a:lstStyle/>
          <a:p>
            <a:r>
              <a:rPr lang="en-US" sz="2000"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Ứng dụng</a:t>
            </a:r>
          </a:p>
        </p:txBody>
      </p:sp>
      <p:sp>
        <p:nvSpPr>
          <p:cNvPr id="5" name="Text Box 4"/>
          <p:cNvSpPr txBox="1"/>
          <p:nvPr/>
        </p:nvSpPr>
        <p:spPr>
          <a:xfrm>
            <a:off x="1955164" y="1484630"/>
            <a:ext cx="8281295" cy="4247317"/>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scale-free network hay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small-world network. </a:t>
            </a:r>
            <a:r>
              <a:rPr lang="en-US" dirty="0" err="1">
                <a:latin typeface="Arial" panose="020B0604020202020204" pitchFamily="34" charset="0"/>
                <a:cs typeface="Arial" panose="020B0604020202020204" pitchFamily="34" charset="0"/>
              </a:rPr>
              <a:t>Kiểu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(transportation network).</a:t>
            </a: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cứu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cứu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ngắn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Franzblau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Franzblau's</a:t>
            </a:r>
            <a:r>
              <a:rPr lang="en-US" dirty="0">
                <a:latin typeface="Arial" panose="020B0604020202020204" pitchFamily="34" charset="0"/>
                <a:cs typeface="Arial" panose="020B0604020202020204" pitchFamily="34" charset="0"/>
              </a:rPr>
              <a:t> shortest-path rings).</a:t>
            </a: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r>
              <a:rPr lang="en-US" dirty="0">
                <a:latin typeface="Arial" panose="020B0604020202020204" pitchFamily="34" charset="0"/>
                <a:cs typeface="Arial" panose="020B0604020202020204" pitchFamily="34" charset="0"/>
              </a:rPr>
              <a:t> internet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web,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web,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Wikipedia hay Facebook,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web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Google </a:t>
            </a:r>
            <a:r>
              <a:rPr lang="en-US" dirty="0" err="1">
                <a:latin typeface="Arial" panose="020B0604020202020204" pitchFamily="34" charset="0"/>
                <a:cs typeface="Arial" panose="020B0604020202020204" pitchFamily="34" charset="0"/>
              </a:rPr>
              <a:t>sắp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kiếm</a:t>
            </a:r>
            <a:r>
              <a:rPr lang="en-US" dirty="0">
                <a:latin typeface="Arial" panose="020B0604020202020204" pitchFamily="34" charset="0"/>
                <a:cs typeface="Arial" panose="020B0604020202020204"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31314" y="2529205"/>
            <a:ext cx="9649261" cy="1569660"/>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Do </a:t>
            </a:r>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nhiều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ứng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đặc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biệt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nhiều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ứng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nghệ</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thông</a:t>
            </a:r>
            <a:r>
              <a:rPr lang="en-US" sz="2400" b="1" dirty="0">
                <a:latin typeface="Arial" panose="020B0604020202020204" pitchFamily="34" charset="0"/>
                <a:cs typeface="Arial" panose="020B0604020202020204" pitchFamily="34" charset="0"/>
              </a:rPr>
              <a:t> tin </a:t>
            </a:r>
            <a:r>
              <a:rPr lang="en-US" sz="2400" b="1" dirty="0" err="1">
                <a:latin typeface="Arial" panose="020B0604020202020204" pitchFamily="34" charset="0"/>
                <a:cs typeface="Arial" panose="020B0604020202020204" pitchFamily="34" charset="0"/>
              </a:rPr>
              <a:t>nên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đồ</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thị</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biểu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diễn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máy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để</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thể</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xử</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lý</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toán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đến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đồ</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thị</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Vậy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để</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biểu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diễn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đồ</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thị</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thì</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chúng</a:t>
            </a:r>
            <a:r>
              <a:rPr lang="en-US" sz="2400" b="1" dirty="0">
                <a:latin typeface="Arial" panose="020B0604020202020204" pitchFamily="34" charset="0"/>
                <a:cs typeface="Arial" panose="020B0604020202020204" pitchFamily="34" charset="0"/>
              </a:rPr>
              <a:t> ta </a:t>
            </a:r>
            <a:r>
              <a:rPr lang="en-US" sz="2400" b="1" dirty="0" err="1">
                <a:latin typeface="Arial" panose="020B0604020202020204" pitchFamily="34" charset="0"/>
                <a:cs typeface="Arial" panose="020B0604020202020204" pitchFamily="34" charset="0"/>
              </a:rPr>
              <a:t>làm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nào</a:t>
            </a:r>
            <a:r>
              <a:rPr lang="en-US" sz="2400" b="1" dirty="0">
                <a:latin typeface="Arial" panose="020B0604020202020204" pitchFamily="34" charset="0"/>
                <a:cs typeface="Arial" panose="020B0604020202020204" pitchFamily="34" charset="0"/>
              </a:rPr>
              <a:t>?</a:t>
            </a:r>
          </a:p>
        </p:txBody>
      </p:sp>
      <p:pic>
        <p:nvPicPr>
          <p:cNvPr id="13316" name="Picture 5" descr="D:\아초_C\ah\템플릿작업\템플릿_27\png\09.png"/>
          <p:cNvPicPr>
            <a:picLocks noChangeAspect="1"/>
          </p:cNvPicPr>
          <p:nvPr/>
        </p:nvPicPr>
        <p:blipFill>
          <a:blip r:embed="rId2"/>
          <a:stretch>
            <a:fillRect/>
          </a:stretch>
        </p:blipFill>
        <p:spPr>
          <a:xfrm>
            <a:off x="9825038" y="4760913"/>
            <a:ext cx="2366962" cy="2078037"/>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D:\아초_C\ah\템플릿작업\템플릿_27\png\16.png"/>
          <p:cNvPicPr>
            <a:picLocks noChangeAspect="1"/>
          </p:cNvPicPr>
          <p:nvPr/>
        </p:nvPicPr>
        <p:blipFill>
          <a:blip r:embed="rId3"/>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5121915" cy="584775"/>
          </a:xfrm>
          <a:prstGeom prst="rect">
            <a:avLst/>
          </a:prstGeom>
          <a:noFill/>
          <a:ln w="9525">
            <a:noFill/>
          </a:ln>
        </p:spPr>
        <p:txBody>
          <a:bodyPr wrap="none">
            <a:spAutoFit/>
          </a:bodyPr>
          <a:lstStyle/>
          <a:p>
            <a:r>
              <a:rPr lang="en-US" altLang="ko-KR" sz="32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Malgun Gothic" panose="020B0503020000020004" charset="-127"/>
                <a:cs typeface="Arial" panose="020B0604020202020204" pitchFamily="34" charset="0"/>
              </a:rPr>
              <a:t>Các cách biểu diễn đồ thị</a:t>
            </a:r>
          </a:p>
        </p:txBody>
      </p:sp>
      <p:sp>
        <p:nvSpPr>
          <p:cNvPr id="2" name="Text Box 1"/>
          <p:cNvSpPr txBox="1"/>
          <p:nvPr/>
        </p:nvSpPr>
        <p:spPr>
          <a:xfrm>
            <a:off x="2390775" y="1022350"/>
            <a:ext cx="2371725" cy="46037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1. Ma trận kề</a:t>
            </a:r>
          </a:p>
        </p:txBody>
      </p:sp>
      <p:pic>
        <p:nvPicPr>
          <p:cNvPr id="13317" name="Picture 2" descr="D:\아초_C\ah\템플릿작업\템플릿_27\png\13.png"/>
          <p:cNvPicPr>
            <a:picLocks noChangeAspect="1"/>
          </p:cNvPicPr>
          <p:nvPr/>
        </p:nvPicPr>
        <p:blipFill>
          <a:blip r:embed="rId4"/>
          <a:srcRect l="7675" t="2452" r="11684" b="3387"/>
          <a:stretch>
            <a:fillRect/>
          </a:stretch>
        </p:blipFill>
        <p:spPr>
          <a:xfrm>
            <a:off x="623253" y="5228908"/>
            <a:ext cx="2374900" cy="1325562"/>
          </a:xfrm>
          <a:prstGeom prst="rect">
            <a:avLst/>
          </a:prstGeom>
          <a:noFill/>
          <a:ln w="9525">
            <a:noFill/>
          </a:ln>
        </p:spPr>
      </p:pic>
      <p:sp>
        <p:nvSpPr>
          <p:cNvPr id="3" name="Text Box 2"/>
          <p:cNvSpPr txBox="1"/>
          <p:nvPr/>
        </p:nvSpPr>
        <p:spPr>
          <a:xfrm>
            <a:off x="2315210" y="1701165"/>
            <a:ext cx="7674610" cy="1477328"/>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Giả sử G = (V,E) là một đơn đồ thị có số đỉnh là n (|V|), không mất tính tổng quát có thể coi các đỉnh được đánh số từ 1,2,...,n. </a:t>
            </a:r>
          </a:p>
          <a:p>
            <a:r>
              <a:rPr lang="en-US">
                <a:latin typeface="Arial" panose="020B0604020202020204" pitchFamily="34" charset="0"/>
                <a:cs typeface="Arial" panose="020B0604020202020204" pitchFamily="34" charset="0"/>
              </a:rPr>
              <a:t>Khi đó ta có    thể biểu diễn đồ thị bằng một ma trận vuông A cấp n  trong đó a[i][j] bằng 1 nếu cạnh có tồn tại và bằng 0 nếu cạnh không tồn tại. </a:t>
            </a:r>
          </a:p>
          <a:p>
            <a:r>
              <a:rPr lang="en-US">
                <a:latin typeface="Arial" panose="020B0604020202020204" pitchFamily="34" charset="0"/>
                <a:cs typeface="Arial" panose="020B0604020202020204" pitchFamily="34" charset="0"/>
              </a:rPr>
              <a:t>Đối với đa đồ thị thì (i,j) là ghi số cạnh nối giữa đỉnh i và j.</a:t>
            </a:r>
          </a:p>
        </p:txBody>
      </p:sp>
      <p:pic>
        <p:nvPicPr>
          <p:cNvPr id="4" name="Picture 3" descr="30"/>
          <p:cNvPicPr>
            <a:picLocks noChangeAspect="1"/>
          </p:cNvPicPr>
          <p:nvPr/>
        </p:nvPicPr>
        <p:blipFill>
          <a:blip r:embed="rId5"/>
          <a:stretch>
            <a:fillRect/>
          </a:stretch>
        </p:blipFill>
        <p:spPr>
          <a:xfrm>
            <a:off x="2243455" y="4041140"/>
            <a:ext cx="7873365" cy="1849120"/>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3387</Words>
  <Application>Microsoft Office PowerPoint</Application>
  <PresentationFormat>Widescreen</PresentationFormat>
  <Paragraphs>215</Paragraphs>
  <Slides>43</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굴림</vt:lpstr>
      <vt:lpstr>Malgun Gothic</vt:lpstr>
      <vt:lpstr>Malgun Gothic</vt:lpstr>
      <vt:lpstr>Arial</vt:lpstr>
      <vt:lpstr>Times New Roman</vt:lpstr>
      <vt:lpstr>Office 테마</vt:lpstr>
      <vt:lpstr>1_디자인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asadal</dc:creator>
  <cp:lastModifiedBy>Hoàng Văn Hùng</cp:lastModifiedBy>
  <cp:revision>96</cp:revision>
  <dcterms:created xsi:type="dcterms:W3CDTF">2013-10-01T02:54:00Z</dcterms:created>
  <dcterms:modified xsi:type="dcterms:W3CDTF">2021-06-01T07:17:12Z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